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bookmarkIdSeed="3">
  <p:sldMasterIdLst>
    <p:sldMasterId id="2147483648" r:id="rId1"/>
  </p:sldMasterIdLst>
  <p:notesMasterIdLst>
    <p:notesMasterId r:id="rId40"/>
  </p:notesMasterIdLst>
  <p:handoutMasterIdLst>
    <p:handoutMasterId r:id="rId41"/>
  </p:handoutMasterIdLst>
  <p:sldIdLst>
    <p:sldId id="263" r:id="rId2"/>
    <p:sldId id="398" r:id="rId3"/>
    <p:sldId id="411" r:id="rId4"/>
    <p:sldId id="435" r:id="rId5"/>
    <p:sldId id="444" r:id="rId6"/>
    <p:sldId id="436" r:id="rId7"/>
    <p:sldId id="437" r:id="rId8"/>
    <p:sldId id="440" r:id="rId9"/>
    <p:sldId id="442" r:id="rId10"/>
    <p:sldId id="443" r:id="rId11"/>
    <p:sldId id="441" r:id="rId12"/>
    <p:sldId id="434" r:id="rId13"/>
    <p:sldId id="420" r:id="rId14"/>
    <p:sldId id="422" r:id="rId15"/>
    <p:sldId id="423" r:id="rId16"/>
    <p:sldId id="424" r:id="rId17"/>
    <p:sldId id="425" r:id="rId18"/>
    <p:sldId id="426" r:id="rId19"/>
    <p:sldId id="421" r:id="rId20"/>
    <p:sldId id="417" r:id="rId21"/>
    <p:sldId id="418" r:id="rId22"/>
    <p:sldId id="429" r:id="rId23"/>
    <p:sldId id="430" r:id="rId24"/>
    <p:sldId id="431" r:id="rId25"/>
    <p:sldId id="438" r:id="rId26"/>
    <p:sldId id="427" r:id="rId27"/>
    <p:sldId id="419" r:id="rId28"/>
    <p:sldId id="428" r:id="rId29"/>
    <p:sldId id="439" r:id="rId30"/>
    <p:sldId id="412" r:id="rId31"/>
    <p:sldId id="413" r:id="rId32"/>
    <p:sldId id="414" r:id="rId33"/>
    <p:sldId id="415" r:id="rId34"/>
    <p:sldId id="416" r:id="rId35"/>
    <p:sldId id="432" r:id="rId36"/>
    <p:sldId id="433" r:id="rId37"/>
    <p:sldId id="265" r:id="rId38"/>
    <p:sldId id="264" r:id="rId39"/>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charset="0"/>
        <a:ea typeface="Arial" charset="0"/>
        <a:cs typeface="Arial"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914400" rtl="0" eaLnBrk="1" latinLnBrk="0" hangingPunct="1">
      <a:defRPr kern="1200">
        <a:solidFill>
          <a:schemeClr val="tx1"/>
        </a:solidFill>
        <a:latin typeface="Arial" charset="0"/>
        <a:ea typeface="Arial" charset="0"/>
        <a:cs typeface="Arial" charset="0"/>
      </a:defRPr>
    </a:lvl6pPr>
    <a:lvl7pPr marL="2743200" algn="l" defTabSz="914400" rtl="0" eaLnBrk="1" latinLnBrk="0" hangingPunct="1">
      <a:defRPr kern="1200">
        <a:solidFill>
          <a:schemeClr val="tx1"/>
        </a:solidFill>
        <a:latin typeface="Arial" charset="0"/>
        <a:ea typeface="Arial" charset="0"/>
        <a:cs typeface="Arial" charset="0"/>
      </a:defRPr>
    </a:lvl7pPr>
    <a:lvl8pPr marL="3200400" algn="l" defTabSz="914400" rtl="0" eaLnBrk="1" latinLnBrk="0" hangingPunct="1">
      <a:defRPr kern="1200">
        <a:solidFill>
          <a:schemeClr val="tx1"/>
        </a:solidFill>
        <a:latin typeface="Arial" charset="0"/>
        <a:ea typeface="Arial" charset="0"/>
        <a:cs typeface="Arial" charset="0"/>
      </a:defRPr>
    </a:lvl8pPr>
    <a:lvl9pPr marL="3657600" algn="l" defTabSz="914400" rtl="0" eaLnBrk="1" latinLnBrk="0" hangingPunct="1">
      <a:defRPr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7688"/>
    <a:srgbClr val="5E889D"/>
    <a:srgbClr val="94B0BE"/>
    <a:srgbClr val="4E3721"/>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99" autoAdjust="0"/>
    <p:restoredTop sz="71466" autoAdjust="0"/>
  </p:normalViewPr>
  <p:slideViewPr>
    <p:cSldViewPr>
      <p:cViewPr>
        <p:scale>
          <a:sx n="49" d="100"/>
          <a:sy n="49" d="100"/>
        </p:scale>
        <p:origin x="1528" y="44"/>
      </p:cViewPr>
      <p:guideLst>
        <p:guide orient="horz" pos="2160"/>
        <p:guide pos="2880"/>
      </p:guideLst>
    </p:cSldViewPr>
  </p:slideViewPr>
  <p:notesTextViewPr>
    <p:cViewPr>
      <p:scale>
        <a:sx n="100" d="100"/>
        <a:sy n="100" d="100"/>
      </p:scale>
      <p:origin x="0" y="0"/>
    </p:cViewPr>
  </p:notesTextViewPr>
  <p:notesViewPr>
    <p:cSldViewPr>
      <p:cViewPr varScale="1">
        <p:scale>
          <a:sx n="100" d="100"/>
          <a:sy n="100" d="100"/>
        </p:scale>
        <p:origin x="355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A141A9F-6876-4B31-BDCB-778887739BA9}" type="datetimeFigureOut">
              <a:rPr lang="en-AU" smtClean="0"/>
              <a:t>11/04/2022</a:t>
            </a:fld>
            <a:endParaRPr lang="en-AU"/>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0E2B82C-CAD9-4070-87F6-BA209D5DF582}" type="slidenum">
              <a:rPr lang="en-AU" smtClean="0"/>
              <a:t>‹#›</a:t>
            </a:fld>
            <a:endParaRPr lang="en-AU"/>
          </a:p>
        </p:txBody>
      </p:sp>
    </p:spTree>
    <p:extLst>
      <p:ext uri="{BB962C8B-B14F-4D97-AF65-F5344CB8AC3E}">
        <p14:creationId xmlns:p14="http://schemas.microsoft.com/office/powerpoint/2010/main" val="169425518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JPG>
</file>

<file path=ppt/media/image5.tif>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defRPr sz="1200"/>
            </a:lvl1pPr>
          </a:lstStyle>
          <a:p>
            <a:endParaRPr lang="en-AU" altLang="x-none"/>
          </a:p>
        </p:txBody>
      </p:sp>
      <p:sp>
        <p:nvSpPr>
          <p:cNvPr id="307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a:defRPr sz="1200"/>
            </a:lvl1pPr>
          </a:lstStyle>
          <a:p>
            <a:endParaRPr lang="en-AU" altLang="x-none"/>
          </a:p>
        </p:txBody>
      </p:sp>
      <p:sp>
        <p:nvSpPr>
          <p:cNvPr id="30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AU" altLang="x-none"/>
              <a:t>Click to edit Master text styles</a:t>
            </a:r>
          </a:p>
          <a:p>
            <a:pPr lvl="1"/>
            <a:r>
              <a:rPr lang="en-AU" altLang="x-none"/>
              <a:t>Second level</a:t>
            </a:r>
          </a:p>
          <a:p>
            <a:pPr lvl="2"/>
            <a:r>
              <a:rPr lang="en-AU" altLang="x-none"/>
              <a:t>Third level</a:t>
            </a:r>
          </a:p>
          <a:p>
            <a:pPr lvl="3"/>
            <a:r>
              <a:rPr lang="en-AU" altLang="x-none"/>
              <a:t>Fourth level</a:t>
            </a:r>
          </a:p>
          <a:p>
            <a:pPr lvl="4"/>
            <a:r>
              <a:rPr lang="en-AU" altLang="x-none"/>
              <a:t>Fifth level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defRPr sz="1200"/>
            </a:lvl1pPr>
          </a:lstStyle>
          <a:p>
            <a:endParaRPr lang="en-AU" altLang="x-none"/>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lgn="r">
              <a:defRPr sz="1200"/>
            </a:lvl1pPr>
          </a:lstStyle>
          <a:p>
            <a:fld id="{68C604BE-0F0D-D04A-8219-1C702BFC3B16}" type="slidenum">
              <a:rPr lang="en-AU" altLang="x-none"/>
              <a:pPr/>
              <a:t>‹#›</a:t>
            </a:fld>
            <a:endParaRPr lang="en-AU" altLang="x-none"/>
          </a:p>
        </p:txBody>
      </p:sp>
    </p:spTree>
    <p:extLst>
      <p:ext uri="{BB962C8B-B14F-4D97-AF65-F5344CB8AC3E}">
        <p14:creationId xmlns:p14="http://schemas.microsoft.com/office/powerpoint/2010/main" val="1075126944"/>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Arial" charset="0"/>
        <a:cs typeface="Arial" charset="0"/>
      </a:defRPr>
    </a:lvl1pPr>
    <a:lvl2pPr marL="457200" algn="l" rtl="0" fontAlgn="base">
      <a:spcBef>
        <a:spcPct val="30000"/>
      </a:spcBef>
      <a:spcAft>
        <a:spcPct val="0"/>
      </a:spcAft>
      <a:defRPr sz="1200" kern="1200">
        <a:solidFill>
          <a:schemeClr val="tx1"/>
        </a:solidFill>
        <a:latin typeface="Arial" charset="0"/>
        <a:ea typeface="Arial" charset="0"/>
        <a:cs typeface="Arial" charset="0"/>
      </a:defRPr>
    </a:lvl2pPr>
    <a:lvl3pPr marL="914400" algn="l" rtl="0" fontAlgn="base">
      <a:spcBef>
        <a:spcPct val="30000"/>
      </a:spcBef>
      <a:spcAft>
        <a:spcPct val="0"/>
      </a:spcAft>
      <a:defRPr sz="1200" kern="1200">
        <a:solidFill>
          <a:schemeClr val="tx1"/>
        </a:solidFill>
        <a:latin typeface="Arial" charset="0"/>
        <a:ea typeface="Arial" charset="0"/>
        <a:cs typeface="Arial" charset="0"/>
      </a:defRPr>
    </a:lvl3pPr>
    <a:lvl4pPr marL="1371600" algn="l" rtl="0" fontAlgn="base">
      <a:spcBef>
        <a:spcPct val="30000"/>
      </a:spcBef>
      <a:spcAft>
        <a:spcPct val="0"/>
      </a:spcAft>
      <a:defRPr sz="1200" kern="1200">
        <a:solidFill>
          <a:schemeClr val="tx1"/>
        </a:solidFill>
        <a:latin typeface="Arial" charset="0"/>
        <a:ea typeface="Arial" charset="0"/>
        <a:cs typeface="Arial" charset="0"/>
      </a:defRPr>
    </a:lvl4pPr>
    <a:lvl5pPr marL="1828800" algn="l" rtl="0" fontAlgn="base">
      <a:spcBef>
        <a:spcPct val="30000"/>
      </a:spcBef>
      <a:spcAft>
        <a:spcPct val="0"/>
      </a:spcAft>
      <a:defRPr sz="1200" kern="1200">
        <a:solidFill>
          <a:schemeClr val="tx1"/>
        </a:solidFill>
        <a:latin typeface="Arial" charset="0"/>
        <a:ea typeface="Arial" charset="0"/>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ssrn.com/abstract=3709808" TargetMode="External"/><Relationship Id="rId2" Type="http://schemas.openxmlformats.org/officeDocument/2006/relationships/slide" Target="../slides/slide29.xml"/><Relationship Id="rId1" Type="http://schemas.openxmlformats.org/officeDocument/2006/relationships/notesMaster" Target="../notesMasters/notesMaster1.xml"/><Relationship Id="rId4" Type="http://schemas.openxmlformats.org/officeDocument/2006/relationships/hyperlink" Target="https://dx.doi.org/10.2139/ssrn.3709808"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sz="1200" b="0" i="0" u="none" strike="noStrike" kern="1200" baseline="0" dirty="0" smtClean="0">
                <a:solidFill>
                  <a:schemeClr val="tx1"/>
                </a:solidFill>
                <a:latin typeface="Arial" charset="0"/>
                <a:ea typeface="Arial" charset="0"/>
                <a:cs typeface="Arial" charset="0"/>
              </a:rPr>
              <a:t>Lazari, </a:t>
            </a:r>
            <a:r>
              <a:rPr lang="en-AU" sz="1200" b="0" i="1" u="none" strike="noStrike" kern="1200" baseline="0" dirty="0" smtClean="0">
                <a:solidFill>
                  <a:schemeClr val="tx1"/>
                </a:solidFill>
                <a:latin typeface="Arial" charset="0"/>
                <a:ea typeface="Arial" charset="0"/>
                <a:cs typeface="Arial" charset="0"/>
              </a:rPr>
              <a:t>European Critical Infrastructure Protection</a:t>
            </a:r>
            <a:r>
              <a:rPr lang="en-AU" sz="1200" b="0" i="0" u="none" strike="noStrike" kern="1200" baseline="0" dirty="0" smtClean="0">
                <a:solidFill>
                  <a:schemeClr val="tx1"/>
                </a:solidFill>
                <a:latin typeface="Arial" charset="0"/>
                <a:ea typeface="Arial" charset="0"/>
                <a:cs typeface="Arial" charset="0"/>
              </a:rPr>
              <a:t>, (2014 Springer) 68.  </a:t>
            </a:r>
            <a:endParaRPr lang="en-AU" dirty="0"/>
          </a:p>
        </p:txBody>
      </p:sp>
      <p:sp>
        <p:nvSpPr>
          <p:cNvPr id="4" name="Slide Number Placeholder 3"/>
          <p:cNvSpPr>
            <a:spLocks noGrp="1"/>
          </p:cNvSpPr>
          <p:nvPr>
            <p:ph type="sldNum" sz="quarter" idx="10"/>
          </p:nvPr>
        </p:nvSpPr>
        <p:spPr/>
        <p:txBody>
          <a:bodyPr/>
          <a:lstStyle/>
          <a:p>
            <a:fld id="{68C604BE-0F0D-D04A-8219-1C702BFC3B16}" type="slidenum">
              <a:rPr lang="en-AU" altLang="x-none" smtClean="0"/>
              <a:pPr/>
              <a:t>22</a:t>
            </a:fld>
            <a:endParaRPr lang="en-AU" altLang="x-none"/>
          </a:p>
        </p:txBody>
      </p:sp>
    </p:spTree>
    <p:extLst>
      <p:ext uri="{BB962C8B-B14F-4D97-AF65-F5344CB8AC3E}">
        <p14:creationId xmlns:p14="http://schemas.microsoft.com/office/powerpoint/2010/main" val="1341701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sz="1200" b="0" i="0" u="none" strike="noStrike" kern="1200" baseline="0" dirty="0" smtClean="0">
                <a:solidFill>
                  <a:schemeClr val="tx1"/>
                </a:solidFill>
                <a:latin typeface="Arial" charset="0"/>
                <a:ea typeface="Arial" charset="0"/>
                <a:cs typeface="Arial" charset="0"/>
              </a:rPr>
              <a:t>M. De </a:t>
            </a:r>
            <a:r>
              <a:rPr lang="en-AU" sz="1200" b="0" i="0" u="none" strike="noStrike" kern="1200" baseline="0" dirty="0" err="1" smtClean="0">
                <a:solidFill>
                  <a:schemeClr val="tx1"/>
                </a:solidFill>
                <a:latin typeface="Arial" charset="0"/>
                <a:ea typeface="Arial" charset="0"/>
                <a:cs typeface="Arial" charset="0"/>
              </a:rPr>
              <a:t>Bruijne</a:t>
            </a:r>
            <a:r>
              <a:rPr lang="en-AU" sz="1200" b="0" i="0" u="none" strike="noStrike" kern="1200" baseline="0" dirty="0" smtClean="0">
                <a:solidFill>
                  <a:schemeClr val="tx1"/>
                </a:solidFill>
                <a:latin typeface="Arial" charset="0"/>
                <a:ea typeface="Arial" charset="0"/>
                <a:cs typeface="Arial" charset="0"/>
              </a:rPr>
              <a:t> and M. van </a:t>
            </a:r>
            <a:r>
              <a:rPr lang="en-AU" sz="1200" b="0" i="0" u="none" strike="noStrike" kern="1200" baseline="0" dirty="0" err="1" smtClean="0">
                <a:solidFill>
                  <a:schemeClr val="tx1"/>
                </a:solidFill>
                <a:latin typeface="Arial" charset="0"/>
                <a:ea typeface="Arial" charset="0"/>
                <a:cs typeface="Arial" charset="0"/>
              </a:rPr>
              <a:t>Eeten</a:t>
            </a:r>
            <a:r>
              <a:rPr lang="en-AU" sz="1200" b="0" i="0" u="none" strike="noStrike" kern="1200" baseline="0" dirty="0" smtClean="0">
                <a:solidFill>
                  <a:schemeClr val="tx1"/>
                </a:solidFill>
                <a:latin typeface="Arial" charset="0"/>
                <a:ea typeface="Arial" charset="0"/>
                <a:cs typeface="Arial" charset="0"/>
              </a:rPr>
              <a:t>, ‘Systems that should have failed: Critical Infrastructure Protection in an Institutionally fragmented environment’ (2007) 15 Journal of Contingencies and Crisis Management 18-29. </a:t>
            </a:r>
            <a:endParaRPr lang="en-AU" dirty="0"/>
          </a:p>
        </p:txBody>
      </p:sp>
      <p:sp>
        <p:nvSpPr>
          <p:cNvPr id="4" name="Slide Number Placeholder 3"/>
          <p:cNvSpPr>
            <a:spLocks noGrp="1"/>
          </p:cNvSpPr>
          <p:nvPr>
            <p:ph type="sldNum" sz="quarter" idx="10"/>
          </p:nvPr>
        </p:nvSpPr>
        <p:spPr/>
        <p:txBody>
          <a:bodyPr/>
          <a:lstStyle/>
          <a:p>
            <a:fld id="{68C604BE-0F0D-D04A-8219-1C702BFC3B16}" type="slidenum">
              <a:rPr lang="en-AU" altLang="x-none" smtClean="0"/>
              <a:pPr/>
              <a:t>23</a:t>
            </a:fld>
            <a:endParaRPr lang="en-AU" altLang="x-none"/>
          </a:p>
        </p:txBody>
      </p:sp>
    </p:spTree>
    <p:extLst>
      <p:ext uri="{BB962C8B-B14F-4D97-AF65-F5344CB8AC3E}">
        <p14:creationId xmlns:p14="http://schemas.microsoft.com/office/powerpoint/2010/main" val="2397638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AU" sz="1200" b="0" i="0" u="none" strike="noStrike" kern="1200" baseline="0" dirty="0" smtClean="0">
                <a:solidFill>
                  <a:schemeClr val="tx1"/>
                </a:solidFill>
                <a:latin typeface="Arial" charset="0"/>
                <a:ea typeface="Arial" charset="0"/>
                <a:cs typeface="Arial" charset="0"/>
              </a:rPr>
              <a:t>H. Willis, G. Lester and G. </a:t>
            </a:r>
            <a:r>
              <a:rPr lang="en-AU" sz="1200" b="0" i="0" u="none" strike="noStrike" kern="1200" baseline="0" dirty="0" err="1" smtClean="0">
                <a:solidFill>
                  <a:schemeClr val="tx1"/>
                </a:solidFill>
                <a:latin typeface="Arial" charset="0"/>
                <a:ea typeface="Arial" charset="0"/>
                <a:cs typeface="Arial" charset="0"/>
              </a:rPr>
              <a:t>Treverton</a:t>
            </a:r>
            <a:r>
              <a:rPr lang="en-AU" sz="1200" b="0" i="0" u="none" strike="noStrike" kern="1200" baseline="0" dirty="0" smtClean="0">
                <a:solidFill>
                  <a:schemeClr val="tx1"/>
                </a:solidFill>
                <a:latin typeface="Arial" charset="0"/>
                <a:ea typeface="Arial" charset="0"/>
                <a:cs typeface="Arial" charset="0"/>
              </a:rPr>
              <a:t>, ‘Information sharing for infrastructure risk management: Barriers and solutions (2009) 24 Intelligence and National Security 339-365. </a:t>
            </a:r>
          </a:p>
          <a:p>
            <a:pPr marL="0" indent="0">
              <a:buNone/>
            </a:pPr>
            <a:r>
              <a:rPr lang="en-AU" sz="1200" b="0" i="0" u="none" strike="noStrike" kern="1200" baseline="0" dirty="0" smtClean="0">
                <a:solidFill>
                  <a:schemeClr val="tx1"/>
                </a:solidFill>
                <a:latin typeface="Arial" charset="0"/>
                <a:ea typeface="Arial" charset="0"/>
                <a:cs typeface="Arial" charset="0"/>
              </a:rPr>
              <a:t>ENISA, ‘A flair for information sharing- encouraging information exchange between </a:t>
            </a:r>
            <a:r>
              <a:rPr lang="en-AU" sz="1200" b="0" i="0" u="none" strike="noStrike" kern="1200" baseline="0" dirty="0" err="1" smtClean="0">
                <a:solidFill>
                  <a:schemeClr val="tx1"/>
                </a:solidFill>
                <a:latin typeface="Arial" charset="0"/>
                <a:ea typeface="Arial" charset="0"/>
                <a:cs typeface="Arial" charset="0"/>
              </a:rPr>
              <a:t>CERTs’</a:t>
            </a:r>
            <a:r>
              <a:rPr lang="en-AU" sz="1200" b="0" i="0" u="none" strike="noStrike" kern="1200" baseline="0" dirty="0" smtClean="0">
                <a:solidFill>
                  <a:schemeClr val="tx1"/>
                </a:solidFill>
                <a:latin typeface="Arial" charset="0"/>
                <a:ea typeface="Arial" charset="0"/>
                <a:cs typeface="Arial" charset="0"/>
              </a:rPr>
              <a:t> (2011) accessed on 01/03/2015 at: http://www.enisa.europa.eu/activities/cert/support/fight-against-cybercrime/legal-information-sharing </a:t>
            </a:r>
            <a:endParaRPr lang="en-AU" dirty="0"/>
          </a:p>
        </p:txBody>
      </p:sp>
      <p:sp>
        <p:nvSpPr>
          <p:cNvPr id="4" name="Slide Number Placeholder 3"/>
          <p:cNvSpPr>
            <a:spLocks noGrp="1"/>
          </p:cNvSpPr>
          <p:nvPr>
            <p:ph type="sldNum" sz="quarter" idx="10"/>
          </p:nvPr>
        </p:nvSpPr>
        <p:spPr/>
        <p:txBody>
          <a:bodyPr/>
          <a:lstStyle/>
          <a:p>
            <a:fld id="{68C604BE-0F0D-D04A-8219-1C702BFC3B16}" type="slidenum">
              <a:rPr lang="en-AU" altLang="x-none" smtClean="0"/>
              <a:pPr/>
              <a:t>24</a:t>
            </a:fld>
            <a:endParaRPr lang="en-AU" altLang="x-none"/>
          </a:p>
        </p:txBody>
      </p:sp>
    </p:spTree>
    <p:extLst>
      <p:ext uri="{BB962C8B-B14F-4D97-AF65-F5344CB8AC3E}">
        <p14:creationId xmlns:p14="http://schemas.microsoft.com/office/powerpoint/2010/main" val="1727284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AU" dirty="0"/>
          </a:p>
        </p:txBody>
      </p:sp>
      <p:sp>
        <p:nvSpPr>
          <p:cNvPr id="4" name="Slide Number Placeholder 3"/>
          <p:cNvSpPr>
            <a:spLocks noGrp="1"/>
          </p:cNvSpPr>
          <p:nvPr>
            <p:ph type="sldNum" sz="quarter" idx="10"/>
          </p:nvPr>
        </p:nvSpPr>
        <p:spPr/>
        <p:txBody>
          <a:bodyPr/>
          <a:lstStyle/>
          <a:p>
            <a:fld id="{68C604BE-0F0D-D04A-8219-1C702BFC3B16}" type="slidenum">
              <a:rPr lang="en-AU" altLang="x-none" smtClean="0"/>
              <a:pPr/>
              <a:t>25</a:t>
            </a:fld>
            <a:endParaRPr lang="en-AU" altLang="x-none"/>
          </a:p>
        </p:txBody>
      </p:sp>
    </p:spTree>
    <p:extLst>
      <p:ext uri="{BB962C8B-B14F-4D97-AF65-F5344CB8AC3E}">
        <p14:creationId xmlns:p14="http://schemas.microsoft.com/office/powerpoint/2010/main" val="883041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b="0" i="0" kern="1200" dirty="0" err="1" smtClean="0">
                <a:solidFill>
                  <a:schemeClr val="tx1"/>
                </a:solidFill>
                <a:effectLst/>
                <a:latin typeface="Arial" charset="0"/>
                <a:ea typeface="Arial" charset="0"/>
                <a:cs typeface="Arial" charset="0"/>
              </a:rPr>
              <a:t>Korff</a:t>
            </a:r>
            <a:r>
              <a:rPr lang="en-AU" sz="1200" b="0" i="0" kern="1200" dirty="0" smtClean="0">
                <a:solidFill>
                  <a:schemeClr val="tx1"/>
                </a:solidFill>
                <a:effectLst/>
                <a:latin typeface="Arial" charset="0"/>
                <a:ea typeface="Arial" charset="0"/>
                <a:cs typeface="Arial" charset="0"/>
              </a:rPr>
              <a:t>, </a:t>
            </a:r>
            <a:r>
              <a:rPr lang="en-AU" sz="1200" b="0" i="0" kern="1200" dirty="0" err="1" smtClean="0">
                <a:solidFill>
                  <a:schemeClr val="tx1"/>
                </a:solidFill>
                <a:effectLst/>
                <a:latin typeface="Arial" charset="0"/>
                <a:ea typeface="Arial" charset="0"/>
                <a:cs typeface="Arial" charset="0"/>
              </a:rPr>
              <a:t>Douwe</a:t>
            </a:r>
            <a:r>
              <a:rPr lang="en-AU" sz="1200" b="0" i="0" kern="1200" dirty="0" smtClean="0">
                <a:solidFill>
                  <a:schemeClr val="tx1"/>
                </a:solidFill>
                <a:effectLst/>
                <a:latin typeface="Arial" charset="0"/>
                <a:ea typeface="Arial" charset="0"/>
                <a:cs typeface="Arial" charset="0"/>
              </a:rPr>
              <a:t>, Harm Caused to Fundamental Rights and Freedoms by State Cybersecurity Interventions (November 28, 2016). Available at SSRN: </a:t>
            </a:r>
            <a:r>
              <a:rPr lang="en-AU" sz="1200" b="0" i="0" u="none" strike="noStrike" kern="1200" dirty="0" smtClean="0">
                <a:solidFill>
                  <a:schemeClr val="tx1"/>
                </a:solidFill>
                <a:effectLst/>
                <a:latin typeface="Arial" charset="0"/>
                <a:ea typeface="Arial" charset="0"/>
                <a:cs typeface="Arial" charset="0"/>
                <a:hlinkClick r:id="rId3"/>
              </a:rPr>
              <a:t>https://ssrn.com/abstract=3709808</a:t>
            </a:r>
            <a:r>
              <a:rPr lang="en-AU" sz="1200" b="0" i="0" kern="1200" dirty="0" smtClean="0">
                <a:solidFill>
                  <a:schemeClr val="tx1"/>
                </a:solidFill>
                <a:effectLst/>
                <a:latin typeface="Arial" charset="0"/>
                <a:ea typeface="Arial" charset="0"/>
                <a:cs typeface="Arial" charset="0"/>
              </a:rPr>
              <a:t> or </a:t>
            </a:r>
            <a:r>
              <a:rPr lang="en-AU" sz="1200" b="0" i="0" u="none" strike="noStrike" kern="1200" dirty="0" smtClean="0">
                <a:solidFill>
                  <a:schemeClr val="tx1"/>
                </a:solidFill>
                <a:effectLst/>
                <a:latin typeface="Arial" charset="0"/>
                <a:ea typeface="Arial" charset="0"/>
                <a:cs typeface="Arial" charset="0"/>
                <a:hlinkClick r:id="rId4"/>
              </a:rPr>
              <a:t>http://dx.doi.org/10.2139/ssrn.3709808</a:t>
            </a:r>
            <a:endParaRPr lang="en-AU" sz="1200" b="0" i="0" kern="1200" dirty="0" smtClean="0">
              <a:solidFill>
                <a:schemeClr val="tx1"/>
              </a:solidFill>
              <a:effectLst/>
              <a:latin typeface="Arial" charset="0"/>
              <a:ea typeface="Arial" charset="0"/>
              <a:cs typeface="Arial" charset="0"/>
            </a:endParaRPr>
          </a:p>
          <a:p>
            <a:endParaRPr lang="nl-BE" dirty="0">
              <a:effectLst/>
            </a:endParaRPr>
          </a:p>
        </p:txBody>
      </p:sp>
      <p:sp>
        <p:nvSpPr>
          <p:cNvPr id="4" name="Tijdelijke aanduiding voor dianummer 3"/>
          <p:cNvSpPr>
            <a:spLocks noGrp="1"/>
          </p:cNvSpPr>
          <p:nvPr>
            <p:ph type="sldNum" sz="quarter" idx="5"/>
          </p:nvPr>
        </p:nvSpPr>
        <p:spPr/>
        <p:txBody>
          <a:bodyPr/>
          <a:lstStyle/>
          <a:p>
            <a:fld id="{17C257C2-8D60-4760-88CB-024AF3EEC641}" type="slidenum">
              <a:rPr lang="nl-BE" smtClean="0"/>
              <a:pPr/>
              <a:t>29</a:t>
            </a:fld>
            <a:endParaRPr lang="nl-BE"/>
          </a:p>
        </p:txBody>
      </p:sp>
    </p:spTree>
    <p:extLst>
      <p:ext uri="{BB962C8B-B14F-4D97-AF65-F5344CB8AC3E}">
        <p14:creationId xmlns:p14="http://schemas.microsoft.com/office/powerpoint/2010/main" val="1526312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F185D038-6AAA-9844-A6A0-4394B3C08A51}" type="slidenum">
              <a:rPr lang="en-US" smtClean="0"/>
              <a:t>33</a:t>
            </a:fld>
            <a:endParaRPr lang="en-US"/>
          </a:p>
        </p:txBody>
      </p:sp>
    </p:spTree>
    <p:extLst>
      <p:ext uri="{BB962C8B-B14F-4D97-AF65-F5344CB8AC3E}">
        <p14:creationId xmlns:p14="http://schemas.microsoft.com/office/powerpoint/2010/main" val="33709543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6.jp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194" name="Rectangle 2"/>
          <p:cNvSpPr>
            <a:spLocks noChangeArrowheads="1"/>
          </p:cNvSpPr>
          <p:nvPr/>
        </p:nvSpPr>
        <p:spPr bwMode="auto">
          <a:xfrm>
            <a:off x="0" y="4652963"/>
            <a:ext cx="9144000" cy="2205037"/>
          </a:xfrm>
          <a:prstGeom prst="rect">
            <a:avLst/>
          </a:prstGeom>
          <a:solidFill>
            <a:srgbClr val="94B0B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196" name="Rectangle 4"/>
          <p:cNvSpPr>
            <a:spLocks noGrp="1" noChangeArrowheads="1"/>
          </p:cNvSpPr>
          <p:nvPr>
            <p:ph type="subTitle" idx="1"/>
          </p:nvPr>
        </p:nvSpPr>
        <p:spPr>
          <a:xfrm>
            <a:off x="468313" y="4652963"/>
            <a:ext cx="8280400" cy="519112"/>
          </a:xfrm>
        </p:spPr>
        <p:txBody>
          <a:bodyPr>
            <a:spAutoFit/>
          </a:bodyPr>
          <a:lstStyle>
            <a:lvl1pPr marL="0" indent="0">
              <a:buFontTx/>
              <a:buNone/>
              <a:defRPr sz="2800"/>
            </a:lvl1pPr>
          </a:lstStyle>
          <a:p>
            <a:pPr lvl="0"/>
            <a:r>
              <a:rPr lang="en-AU" altLang="x-none" noProof="0" dirty="0" smtClean="0"/>
              <a:t>Click to edit Master subtitle style</a:t>
            </a:r>
          </a:p>
        </p:txBody>
      </p:sp>
      <p:sp>
        <p:nvSpPr>
          <p:cNvPr id="8197" name="Rectangle 5"/>
          <p:cNvSpPr>
            <a:spLocks noGrp="1" noChangeArrowheads="1"/>
          </p:cNvSpPr>
          <p:nvPr>
            <p:ph type="dt" sz="half" idx="2"/>
          </p:nvPr>
        </p:nvSpPr>
        <p:spPr>
          <a:xfrm>
            <a:off x="457200" y="6245225"/>
            <a:ext cx="2133600" cy="476250"/>
          </a:xfrm>
        </p:spPr>
        <p:txBody>
          <a:bodyPr/>
          <a:lstStyle>
            <a:lvl1pPr algn="l">
              <a:defRPr sz="1200"/>
            </a:lvl1pPr>
          </a:lstStyle>
          <a:p>
            <a:endParaRPr lang="en-AU" altLang="x-none"/>
          </a:p>
        </p:txBody>
      </p:sp>
      <p:sp>
        <p:nvSpPr>
          <p:cNvPr id="8198" name="Rectangle 6"/>
          <p:cNvSpPr>
            <a:spLocks noGrp="1" noChangeArrowheads="1"/>
          </p:cNvSpPr>
          <p:nvPr>
            <p:ph type="ftr" sz="quarter" idx="3"/>
          </p:nvPr>
        </p:nvSpPr>
        <p:spPr>
          <a:xfrm>
            <a:off x="2915816" y="6245225"/>
            <a:ext cx="2895600" cy="476250"/>
          </a:xfrm>
        </p:spPr>
        <p:txBody>
          <a:bodyPr/>
          <a:lstStyle>
            <a:lvl1pPr algn="ctr">
              <a:defRPr sz="1200"/>
            </a:lvl1pPr>
          </a:lstStyle>
          <a:p>
            <a:r>
              <a:rPr lang="en-AU" altLang="x-none" smtClean="0"/>
              <a:t>Footer text goes in here</a:t>
            </a:r>
            <a:endParaRPr lang="en-AU" altLang="x-none"/>
          </a:p>
        </p:txBody>
      </p:sp>
      <p:sp>
        <p:nvSpPr>
          <p:cNvPr id="8199" name="Rectangle 7"/>
          <p:cNvSpPr>
            <a:spLocks noGrp="1" noChangeArrowheads="1"/>
          </p:cNvSpPr>
          <p:nvPr>
            <p:ph type="sldNum" sz="quarter" idx="4"/>
          </p:nvPr>
        </p:nvSpPr>
        <p:spPr>
          <a:xfrm>
            <a:off x="6156176" y="6245225"/>
            <a:ext cx="432048" cy="476250"/>
          </a:xfrm>
        </p:spPr>
        <p:txBody>
          <a:bodyPr/>
          <a:lstStyle>
            <a:lvl1pPr>
              <a:defRPr sz="1200"/>
            </a:lvl1pPr>
          </a:lstStyle>
          <a:p>
            <a:fld id="{9F3E6DF8-AF08-4E4B-9CA5-1234BCB0AB19}" type="slidenum">
              <a:rPr lang="en-AU" altLang="x-none" smtClean="0"/>
              <a:pPr/>
              <a:t>‹#›</a:t>
            </a:fld>
            <a:endParaRPr lang="en-AU" altLang="x-none" dirty="0"/>
          </a:p>
        </p:txBody>
      </p:sp>
      <p:sp>
        <p:nvSpPr>
          <p:cNvPr id="8200" name="Rectangle 8"/>
          <p:cNvSpPr>
            <a:spLocks noChangeArrowheads="1"/>
          </p:cNvSpPr>
          <p:nvPr/>
        </p:nvSpPr>
        <p:spPr bwMode="auto">
          <a:xfrm>
            <a:off x="0" y="0"/>
            <a:ext cx="9144000" cy="765175"/>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endParaRPr lang="x-none" altLang="x-none"/>
          </a:p>
        </p:txBody>
      </p:sp>
      <p:pic>
        <p:nvPicPr>
          <p:cNvPr id="8201" name="Picture 9" descr="ANU_LOGO_WHIT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313" y="115888"/>
            <a:ext cx="1511300" cy="525462"/>
          </a:xfrm>
          <a:prstGeom prst="rect">
            <a:avLst/>
          </a:prstGeom>
          <a:noFill/>
          <a:extLst>
            <a:ext uri="{909E8E84-426E-40DD-AFC4-6F175D3DCCD1}">
              <a14:hiddenFill xmlns:a14="http://schemas.microsoft.com/office/drawing/2010/main">
                <a:solidFill>
                  <a:srgbClr val="FFFFFF"/>
                </a:solidFill>
              </a14:hiddenFill>
            </a:ext>
          </a:extLst>
        </p:spPr>
      </p:pic>
      <p:sp>
        <p:nvSpPr>
          <p:cNvPr id="8195" name="Rectangle 3"/>
          <p:cNvSpPr>
            <a:spLocks noGrp="1" noChangeArrowheads="1"/>
          </p:cNvSpPr>
          <p:nvPr>
            <p:ph type="ctrTitle"/>
          </p:nvPr>
        </p:nvSpPr>
        <p:spPr>
          <a:xfrm>
            <a:off x="468313" y="1919288"/>
            <a:ext cx="8207375" cy="641350"/>
          </a:xfrm>
        </p:spPr>
        <p:txBody>
          <a:bodyPr>
            <a:spAutoFit/>
          </a:bodyPr>
          <a:lstStyle>
            <a:lvl1pPr>
              <a:defRPr>
                <a:solidFill>
                  <a:schemeClr val="tx1"/>
                </a:solidFill>
              </a:defRPr>
            </a:lvl1pPr>
          </a:lstStyle>
          <a:p>
            <a:pPr lvl="0"/>
            <a:r>
              <a:rPr lang="en-AU" altLang="x-none" noProof="0" dirty="0" smtClean="0"/>
              <a:t>Click to edit Master title style</a:t>
            </a: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380312" y="6051781"/>
            <a:ext cx="1512000" cy="659169"/>
          </a:xfrm>
          <a:prstGeom prst="rect">
            <a:avLst/>
          </a:prstGeom>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916113"/>
            <a:ext cx="8229600" cy="375443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sz="1200"/>
            </a:lvl1pPr>
          </a:lstStyle>
          <a:p>
            <a:endParaRPr lang="en-AU" altLang="x-none"/>
          </a:p>
        </p:txBody>
      </p:sp>
      <p:sp>
        <p:nvSpPr>
          <p:cNvPr id="5" name="Footer Placeholder 4"/>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6" name="Slide Number Placeholder 5"/>
          <p:cNvSpPr>
            <a:spLocks noGrp="1"/>
          </p:cNvSpPr>
          <p:nvPr>
            <p:ph type="sldNum" sz="quarter" idx="12"/>
          </p:nvPr>
        </p:nvSpPr>
        <p:spPr/>
        <p:txBody>
          <a:bodyPr/>
          <a:lstStyle>
            <a:lvl1pPr>
              <a:defRPr sz="1200"/>
            </a:lvl1pPr>
          </a:lstStyle>
          <a:p>
            <a:fld id="{AC6AF67C-1848-A64D-A1D8-DC5EA66A4258}" type="slidenum">
              <a:rPr lang="en-AU" altLang="x-none" smtClean="0"/>
              <a:pPr/>
              <a:t>‹#›</a:t>
            </a:fld>
            <a:endParaRPr lang="en-AU" altLang="x-none"/>
          </a:p>
        </p:txBody>
      </p:sp>
    </p:spTree>
    <p:extLst>
      <p:ext uri="{BB962C8B-B14F-4D97-AF65-F5344CB8AC3E}">
        <p14:creationId xmlns:p14="http://schemas.microsoft.com/office/powerpoint/2010/main" val="978358017"/>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8925" y="765175"/>
            <a:ext cx="2058988" cy="4905377"/>
          </a:xfrm>
        </p:spPr>
        <p:txBody>
          <a:bodyPr vert="eaVert"/>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a:off x="457200" y="765175"/>
            <a:ext cx="6029325" cy="490537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sz="1200"/>
            </a:lvl1pPr>
          </a:lstStyle>
          <a:p>
            <a:endParaRPr lang="en-AU" altLang="x-none"/>
          </a:p>
        </p:txBody>
      </p:sp>
      <p:sp>
        <p:nvSpPr>
          <p:cNvPr id="5" name="Footer Placeholder 4"/>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6" name="Slide Number Placeholder 5"/>
          <p:cNvSpPr>
            <a:spLocks noGrp="1"/>
          </p:cNvSpPr>
          <p:nvPr>
            <p:ph type="sldNum" sz="quarter" idx="12"/>
          </p:nvPr>
        </p:nvSpPr>
        <p:spPr/>
        <p:txBody>
          <a:bodyPr/>
          <a:lstStyle>
            <a:lvl1pPr>
              <a:defRPr sz="1200"/>
            </a:lvl1pPr>
          </a:lstStyle>
          <a:p>
            <a:fld id="{A0CE8A18-DF49-B248-B740-D51F7349A537}" type="slidenum">
              <a:rPr lang="en-AU" altLang="x-none" smtClean="0"/>
              <a:pPr/>
              <a:t>‹#›</a:t>
            </a:fld>
            <a:endParaRPr lang="en-AU" altLang="x-none"/>
          </a:p>
        </p:txBody>
      </p:sp>
    </p:spTree>
    <p:extLst>
      <p:ext uri="{BB962C8B-B14F-4D97-AF65-F5344CB8AC3E}">
        <p14:creationId xmlns:p14="http://schemas.microsoft.com/office/powerpoint/2010/main" val="2128390287"/>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Rectangle 1"/>
          <p:cNvSpPr/>
          <p:nvPr userDrawn="1"/>
        </p:nvSpPr>
        <p:spPr>
          <a:xfrm>
            <a:off x="3131840" y="1412776"/>
            <a:ext cx="5184576" cy="4233467"/>
          </a:xfrm>
          <a:prstGeom prst="rect">
            <a:avLst/>
          </a:prstGeom>
        </p:spPr>
        <p:txBody>
          <a:bodyPr wrap="square">
            <a:spAutoFit/>
          </a:bodyPr>
          <a:lstStyle/>
          <a:p>
            <a:pPr algn="l">
              <a:lnSpc>
                <a:spcPct val="115000"/>
              </a:lnSpc>
              <a:spcAft>
                <a:spcPts val="0"/>
              </a:spcAft>
            </a:pPr>
            <a:r>
              <a:rPr lang="en-AU" sz="1800" kern="1200" dirty="0" smtClean="0">
                <a:solidFill>
                  <a:srgbClr val="000000">
                    <a:alpha val="92000"/>
                  </a:srgbClr>
                </a:solidFill>
                <a:effectLst/>
                <a:latin typeface="HelveticaNeueLT Std Lt" panose="020B0403020202020204" pitchFamily="34" charset="0"/>
                <a:ea typeface="Calibri" panose="020F0502020204030204" pitchFamily="34" charset="0"/>
                <a:cs typeface="Calibri Light" panose="020F0302020204030204" pitchFamily="34" charset="0"/>
              </a:rPr>
              <a:t>Since 1960, ANU Law has stood as a leader in legal education and research; influencing public policy, inspiring law reform and social justice, and addressing contemporary legal, social and political challenges. </a:t>
            </a:r>
          </a:p>
          <a:p>
            <a:pPr algn="ctr">
              <a:lnSpc>
                <a:spcPct val="115000"/>
              </a:lnSpc>
              <a:spcAft>
                <a:spcPts val="0"/>
              </a:spcAft>
            </a:pPr>
            <a:endParaRPr lang="en-AU" sz="1800" kern="1200" dirty="0" smtClean="0">
              <a:solidFill>
                <a:schemeClr val="tx1"/>
              </a:solidFill>
              <a:effectLst/>
              <a:latin typeface="Arial" charset="0"/>
              <a:ea typeface="Calibri" panose="020F0502020204030204" pitchFamily="34" charset="0"/>
              <a:cs typeface="Arial" charset="0"/>
            </a:endParaRPr>
          </a:p>
          <a:p>
            <a:pPr algn="l">
              <a:lnSpc>
                <a:spcPct val="115000"/>
              </a:lnSpc>
              <a:spcAft>
                <a:spcPts val="0"/>
              </a:spcAft>
            </a:pPr>
            <a:r>
              <a:rPr lang="en-AU" sz="1800" dirty="0" smtClean="0">
                <a:solidFill>
                  <a:srgbClr val="000000">
                    <a:alpha val="92000"/>
                  </a:srgbClr>
                </a:solidFill>
                <a:effectLst/>
                <a:latin typeface="HelveticaNeueLT Std Lt" panose="020B0403020202020204" pitchFamily="34" charset="0"/>
                <a:ea typeface="Calibri" panose="020F0502020204030204" pitchFamily="34" charset="0"/>
                <a:cs typeface="Calibri Light" panose="020F0302020204030204" pitchFamily="34" charset="0"/>
              </a:rPr>
              <a:t>Our</a:t>
            </a:r>
            <a:r>
              <a:rPr lang="en-AU" sz="1800" baseline="0" dirty="0" smtClean="0">
                <a:solidFill>
                  <a:srgbClr val="000000">
                    <a:alpha val="92000"/>
                  </a:srgbClr>
                </a:solidFill>
                <a:effectLst/>
                <a:latin typeface="HelveticaNeueLT Std Lt" panose="020B0403020202020204" pitchFamily="34" charset="0"/>
                <a:ea typeface="Calibri" panose="020F0502020204030204" pitchFamily="34" charset="0"/>
                <a:cs typeface="Calibri Light" panose="020F0302020204030204" pitchFamily="34" charset="0"/>
              </a:rPr>
              <a:t> </a:t>
            </a:r>
            <a:r>
              <a:rPr lang="en-AU" sz="1800" dirty="0" smtClean="0">
                <a:solidFill>
                  <a:srgbClr val="000000">
                    <a:alpha val="92000"/>
                  </a:srgbClr>
                </a:solidFill>
                <a:effectLst/>
                <a:latin typeface="HelveticaNeueLT Std Lt" panose="020B0403020202020204" pitchFamily="34" charset="0"/>
                <a:ea typeface="Calibri" panose="020F0502020204030204" pitchFamily="34" charset="0"/>
                <a:cs typeface="Calibri Light" panose="020F0302020204030204" pitchFamily="34" charset="0"/>
              </a:rPr>
              <a:t>history exists as a collection of shared memories between our students, staff, and alumni. </a:t>
            </a:r>
          </a:p>
          <a:p>
            <a:pPr algn="l">
              <a:lnSpc>
                <a:spcPct val="115000"/>
              </a:lnSpc>
              <a:spcAft>
                <a:spcPts val="0"/>
              </a:spcAft>
            </a:pPr>
            <a:endParaRPr lang="en-AU" sz="1800" dirty="0" smtClean="0">
              <a:solidFill>
                <a:srgbClr val="000000">
                  <a:alpha val="92000"/>
                </a:srgbClr>
              </a:solidFill>
              <a:effectLst/>
              <a:latin typeface="HelveticaNeueLT Std Lt" panose="020B0403020202020204" pitchFamily="34" charset="0"/>
              <a:ea typeface="Calibri" panose="020F0502020204030204" pitchFamily="34" charset="0"/>
              <a:cs typeface="Calibri Light" panose="020F0302020204030204" pitchFamily="34" charset="0"/>
            </a:endParaRPr>
          </a:p>
          <a:p>
            <a:pPr algn="l">
              <a:lnSpc>
                <a:spcPct val="115000"/>
              </a:lnSpc>
              <a:spcAft>
                <a:spcPts val="0"/>
              </a:spcAft>
            </a:pPr>
            <a:r>
              <a:rPr lang="en-AU" sz="1800" dirty="0" smtClean="0">
                <a:solidFill>
                  <a:srgbClr val="000000">
                    <a:alpha val="92000"/>
                  </a:srgbClr>
                </a:solidFill>
                <a:effectLst/>
                <a:latin typeface="HelveticaNeueLT Std Lt" panose="020B0403020202020204" pitchFamily="34" charset="0"/>
                <a:ea typeface="Calibri" panose="020F0502020204030204" pitchFamily="34" charset="0"/>
                <a:cs typeface="Calibri Light" panose="020F0302020204030204" pitchFamily="34" charset="0"/>
              </a:rPr>
              <a:t>To celebrate this history, we need to hear from you. However small the memory or big the moment, share a photo or story from your time with us at </a:t>
            </a:r>
            <a:r>
              <a:rPr lang="en-AU" sz="1800" b="1" dirty="0" smtClean="0">
                <a:solidFill>
                  <a:srgbClr val="000000">
                    <a:alpha val="92000"/>
                  </a:srgbClr>
                </a:solidFill>
                <a:effectLst/>
                <a:latin typeface="HelveticaNeueLT Std" panose="020B0604020202020204" pitchFamily="34" charset="0"/>
                <a:ea typeface="Calibri" panose="020F0502020204030204" pitchFamily="34" charset="0"/>
                <a:cs typeface="Calibri" panose="020F0502020204030204" pitchFamily="34" charset="0"/>
              </a:rPr>
              <a:t>law.anu.edu.au/</a:t>
            </a:r>
            <a:r>
              <a:rPr lang="en-AU" sz="1800" b="1" dirty="0" err="1" smtClean="0">
                <a:solidFill>
                  <a:srgbClr val="000000">
                    <a:alpha val="92000"/>
                  </a:srgbClr>
                </a:solidFill>
                <a:effectLst/>
                <a:latin typeface="HelveticaNeueLT Std" panose="020B0604020202020204" pitchFamily="34" charset="0"/>
                <a:ea typeface="Calibri" panose="020F0502020204030204" pitchFamily="34" charset="0"/>
                <a:cs typeface="Calibri" panose="020F0502020204030204" pitchFamily="34" charset="0"/>
              </a:rPr>
              <a:t>sixtyyears</a:t>
            </a:r>
            <a:endParaRPr lang="en-AU"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l="1287" t="11092" r="2598"/>
          <a:stretch/>
        </p:blipFill>
        <p:spPr>
          <a:xfrm>
            <a:off x="539552" y="2636912"/>
            <a:ext cx="2160000" cy="1403841"/>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9552" y="1412776"/>
            <a:ext cx="2160000" cy="1133755"/>
          </a:xfrm>
          <a:prstGeom prst="rect">
            <a:avLst/>
          </a:prstGeom>
        </p:spPr>
      </p:pic>
      <p:pic>
        <p:nvPicPr>
          <p:cNvPr id="12" name="Picture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39552" y="4103413"/>
            <a:ext cx="2160000" cy="1435154"/>
          </a:xfrm>
          <a:prstGeom prst="rect">
            <a:avLst/>
          </a:prstGeom>
        </p:spPr>
      </p:pic>
    </p:spTree>
    <p:extLst>
      <p:ext uri="{BB962C8B-B14F-4D97-AF65-F5344CB8AC3E}">
        <p14:creationId xmlns:p14="http://schemas.microsoft.com/office/powerpoint/2010/main" val="256908789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Vertical Title and Text">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AU"/>
          </a:p>
        </p:txBody>
      </p:sp>
      <p:pic>
        <p:nvPicPr>
          <p:cNvPr id="8" name="Picture 9" descr="ANU_LOGO_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67544" y="332656"/>
            <a:ext cx="1511300" cy="52546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88024" y="4653136"/>
            <a:ext cx="3303435" cy="1440160"/>
          </a:xfrm>
          <a:prstGeom prst="rect">
            <a:avLst/>
          </a:prstGeom>
        </p:spPr>
      </p:pic>
    </p:spTree>
    <p:extLst>
      <p:ext uri="{BB962C8B-B14F-4D97-AF65-F5344CB8AC3E}">
        <p14:creationId xmlns:p14="http://schemas.microsoft.com/office/powerpoint/2010/main" val="2090508203"/>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en-GB"/>
          </a:p>
        </p:txBody>
      </p:sp>
      <p:sp>
        <p:nvSpPr>
          <p:cNvPr id="3" name="Table Placeholder 2"/>
          <p:cNvSpPr>
            <a:spLocks noGrp="1"/>
          </p:cNvSpPr>
          <p:nvPr>
            <p:ph type="tbl" idx="1"/>
          </p:nvPr>
        </p:nvSpPr>
        <p:spPr>
          <a:xfrm>
            <a:off x="457200" y="1600200"/>
            <a:ext cx="8229600" cy="4495800"/>
          </a:xfrm>
          <a:prstGeom prst="rect">
            <a:avLst/>
          </a:prstGeom>
        </p:spPr>
        <p:txBody>
          <a:bodyPr/>
          <a:lstStyle/>
          <a:p>
            <a:endParaRPr lang="en-GB"/>
          </a:p>
        </p:txBody>
      </p:sp>
      <p:sp>
        <p:nvSpPr>
          <p:cNvPr id="4" name="Date Placeholder 3"/>
          <p:cNvSpPr>
            <a:spLocks noGrp="1"/>
          </p:cNvSpPr>
          <p:nvPr>
            <p:ph type="dt" sz="half" idx="10"/>
          </p:nvPr>
        </p:nvSpPr>
        <p:spPr>
          <a:xfrm>
            <a:off x="457200" y="6248400"/>
            <a:ext cx="2133600" cy="457200"/>
          </a:xfrm>
          <a:prstGeom prst="rect">
            <a:avLst/>
          </a:prstGeom>
        </p:spPr>
        <p:txBody>
          <a:bodyPr/>
          <a:lstStyle>
            <a:lvl1pPr>
              <a:defRPr/>
            </a:lvl1pPr>
          </a:lstStyle>
          <a:p>
            <a:r>
              <a:rPr lang="en-GB"/>
              <a:t>2</a:t>
            </a:r>
          </a:p>
        </p:txBody>
      </p:sp>
      <p:sp>
        <p:nvSpPr>
          <p:cNvPr id="5" name="Footer Placeholder 4"/>
          <p:cNvSpPr>
            <a:spLocks noGrp="1"/>
          </p:cNvSpPr>
          <p:nvPr>
            <p:ph type="ftr" sz="quarter" idx="11"/>
          </p:nvPr>
        </p:nvSpPr>
        <p:spPr>
          <a:xfrm>
            <a:off x="3124200" y="6248400"/>
            <a:ext cx="2895600" cy="457200"/>
          </a:xfrm>
          <a:prstGeom prst="rect">
            <a:avLst/>
          </a:prstGeom>
        </p:spPr>
        <p:txBody>
          <a:bodyPr/>
          <a:lstStyle>
            <a:lvl1pPr>
              <a:defRPr/>
            </a:lvl1pPr>
          </a:lstStyle>
          <a:p>
            <a:r>
              <a:rPr lang="en-GB"/>
              <a:t>Regulating the Digital Environment</a:t>
            </a:r>
          </a:p>
        </p:txBody>
      </p:sp>
      <p:sp>
        <p:nvSpPr>
          <p:cNvPr id="6" name="Slide Number Placeholder 5"/>
          <p:cNvSpPr>
            <a:spLocks noGrp="1"/>
          </p:cNvSpPr>
          <p:nvPr>
            <p:ph type="sldNum" sz="quarter" idx="12"/>
          </p:nvPr>
        </p:nvSpPr>
        <p:spPr>
          <a:xfrm>
            <a:off x="6553200" y="6248400"/>
            <a:ext cx="2133600" cy="457200"/>
          </a:xfrm>
          <a:prstGeom prst="rect">
            <a:avLst/>
          </a:prstGeom>
        </p:spPr>
        <p:txBody>
          <a:bodyPr/>
          <a:lstStyle>
            <a:lvl1pPr>
              <a:defRPr/>
            </a:lvl1pPr>
          </a:lstStyle>
          <a:p>
            <a:fld id="{6199CBF6-B5D1-4DDE-87E1-93C822EB0C98}" type="slidenum">
              <a:rPr lang="en-GB"/>
              <a:pPr/>
              <a:t>‹#›</a:t>
            </a:fld>
            <a:endParaRPr lang="en-GB"/>
          </a:p>
        </p:txBody>
      </p:sp>
    </p:spTree>
    <p:extLst>
      <p:ext uri="{BB962C8B-B14F-4D97-AF65-F5344CB8AC3E}">
        <p14:creationId xmlns:p14="http://schemas.microsoft.com/office/powerpoint/2010/main" val="2513115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Bullets">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714D4E17-FD49-44D5-AD7A-5973182DB198}"/>
              </a:ext>
            </a:extLst>
          </p:cNvPr>
          <p:cNvSpPr>
            <a:spLocks noGrp="1"/>
          </p:cNvSpPr>
          <p:nvPr>
            <p:ph type="title" hasCustomPrompt="1"/>
          </p:nvPr>
        </p:nvSpPr>
        <p:spPr>
          <a:xfrm>
            <a:off x="628650" y="365126"/>
            <a:ext cx="7886700" cy="1325563"/>
          </a:xfrm>
          <a:prstGeom prst="rect">
            <a:avLst/>
          </a:prstGeom>
        </p:spPr>
        <p:txBody>
          <a:bodyPr vert="horz" lIns="91440" tIns="45720" rIns="91440" bIns="45720" rtlCol="0" anchor="ctr">
            <a:normAutofit/>
          </a:bodyPr>
          <a:lstStyle>
            <a:lvl1pPr>
              <a:defRPr>
                <a:solidFill>
                  <a:srgbClr val="A60F38"/>
                </a:solidFill>
              </a:defRPr>
            </a:lvl1pPr>
          </a:lstStyle>
          <a:p>
            <a:r>
              <a:rPr lang="en-US" dirty="0"/>
              <a:t>Click to add heading</a:t>
            </a:r>
          </a:p>
        </p:txBody>
      </p:sp>
      <p:sp>
        <p:nvSpPr>
          <p:cNvPr id="3" name="Text Placeholder 2">
            <a:extLst>
              <a:ext uri="{FF2B5EF4-FFF2-40B4-BE49-F238E27FC236}">
                <a16:creationId xmlns:a16="http://schemas.microsoft.com/office/drawing/2014/main" id="{CF0770DD-5620-4BC8-B0B1-139FE4053038}"/>
              </a:ext>
            </a:extLst>
          </p:cNvPr>
          <p:cNvSpPr>
            <a:spLocks noGrp="1"/>
          </p:cNvSpPr>
          <p:nvPr>
            <p:ph type="body" sz="quarter" idx="10" hasCustomPrompt="1"/>
          </p:nvPr>
        </p:nvSpPr>
        <p:spPr>
          <a:xfrm>
            <a:off x="628650" y="1955801"/>
            <a:ext cx="7886700" cy="4030330"/>
          </a:xfrm>
          <a:prstGeom prst="rect">
            <a:avLst/>
          </a:prstGeom>
        </p:spPr>
        <p:txBody>
          <a:bodyPr/>
          <a:lstStyle>
            <a:lvl1pPr marL="324000" indent="-324000" defTabSz="675000">
              <a:lnSpc>
                <a:spcPct val="100000"/>
              </a:lnSpc>
              <a:defRPr>
                <a:solidFill>
                  <a:schemeClr val="tx1"/>
                </a:solidFill>
                <a:latin typeface="+mn-lt"/>
              </a:defRPr>
            </a:lvl1pPr>
            <a:lvl2pPr marL="648000" indent="-324000" defTabSz="675000">
              <a:lnSpc>
                <a:spcPct val="100000"/>
              </a:lnSpc>
              <a:spcBef>
                <a:spcPts val="750"/>
              </a:spcBef>
              <a:defRPr>
                <a:solidFill>
                  <a:schemeClr val="accent4"/>
                </a:solidFill>
                <a:latin typeface="+mn-lt"/>
              </a:defRPr>
            </a:lvl2pPr>
            <a:lvl3pPr marL="999000" indent="-324000" defTabSz="675000">
              <a:lnSpc>
                <a:spcPct val="100000"/>
              </a:lnSpc>
              <a:spcBef>
                <a:spcPts val="750"/>
              </a:spcBef>
              <a:defRPr>
                <a:solidFill>
                  <a:schemeClr val="tx1"/>
                </a:solidFill>
                <a:latin typeface="+mn-lt"/>
              </a:defRPr>
            </a:lvl3pPr>
            <a:lvl4pPr marL="1350000" indent="-324000" defTabSz="675000">
              <a:lnSpc>
                <a:spcPct val="100000"/>
              </a:lnSpc>
              <a:spcBef>
                <a:spcPts val="750"/>
              </a:spcBef>
              <a:defRPr>
                <a:solidFill>
                  <a:schemeClr val="accent4"/>
                </a:solidFill>
                <a:latin typeface="+mn-lt"/>
              </a:defRPr>
            </a:lvl4pPr>
            <a:lvl5pPr marL="1674000" indent="-324000" defTabSz="675000">
              <a:lnSpc>
                <a:spcPct val="100000"/>
              </a:lnSpc>
              <a:spcBef>
                <a:spcPts val="750"/>
              </a:spcBef>
              <a:defRPr>
                <a:solidFill>
                  <a:schemeClr val="tx1"/>
                </a:solidFill>
                <a:latin typeface="+mn-lt"/>
              </a:defRPr>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Slide Number Placeholder 5"/>
          <p:cNvSpPr>
            <a:spLocks noGrp="1"/>
          </p:cNvSpPr>
          <p:nvPr>
            <p:ph type="sldNum" sz="quarter" idx="4"/>
          </p:nvPr>
        </p:nvSpPr>
        <p:spPr>
          <a:xfrm>
            <a:off x="241258" y="6213634"/>
            <a:ext cx="2057400" cy="365125"/>
          </a:xfrm>
          <a:prstGeom prst="rect">
            <a:avLst/>
          </a:prstGeom>
        </p:spPr>
        <p:txBody>
          <a:bodyPr vert="horz" lIns="0" tIns="45720" rIns="91440" bIns="0" rtlCol="0" anchor="b" anchorCtr="0"/>
          <a:lstStyle>
            <a:lvl1pPr algn="l">
              <a:defRPr sz="750">
                <a:solidFill>
                  <a:schemeClr val="tx1">
                    <a:tint val="75000"/>
                  </a:schemeClr>
                </a:solidFill>
                <a:latin typeface="Arial" panose="020B0604020202020204" pitchFamily="34" charset="0"/>
                <a:cs typeface="Arial" panose="020B0604020202020204" pitchFamily="34" charset="0"/>
              </a:defRPr>
            </a:lvl1pPr>
          </a:lstStyle>
          <a:p>
            <a:fld id="{A2912448-FEEC-49E8-9588-2DF1F90D57C2}" type="slidenum">
              <a:rPr lang="en-US" smtClean="0"/>
              <a:pPr/>
              <a:t>‹#›</a:t>
            </a:fld>
            <a:endParaRPr lang="en-US" dirty="0"/>
          </a:p>
        </p:txBody>
      </p:sp>
    </p:spTree>
    <p:extLst>
      <p:ext uri="{BB962C8B-B14F-4D97-AF65-F5344CB8AC3E}">
        <p14:creationId xmlns:p14="http://schemas.microsoft.com/office/powerpoint/2010/main" val="41293485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baseline="0">
                <a:solidFill>
                  <a:srgbClr val="52BDEC"/>
                </a:solidFill>
              </a:defRPr>
            </a:lvl1pPr>
          </a:lstStyle>
          <a:p>
            <a:r>
              <a:rPr lang="en-US" smtClean="0"/>
              <a:t>Click to edit Master title style</a:t>
            </a:r>
            <a:endParaRPr lang="nl-BE" dirty="0"/>
          </a:p>
        </p:txBody>
      </p:sp>
      <p:sp>
        <p:nvSpPr>
          <p:cNvPr id="6" name="Tijdelijke aanduiding voor tekst 2"/>
          <p:cNvSpPr>
            <a:spLocks noGrp="1"/>
          </p:cNvSpPr>
          <p:nvPr>
            <p:ph idx="1"/>
          </p:nvPr>
        </p:nvSpPr>
        <p:spPr>
          <a:xfrm>
            <a:off x="540000" y="1349999"/>
            <a:ext cx="8334000" cy="4428000"/>
          </a:xfrm>
          <a:prstGeom prst="rect">
            <a:avLst/>
          </a:prstGeom>
        </p:spPr>
        <p:txBody>
          <a:bodyPr rtlCol="0">
            <a:noAutofit/>
          </a:bodyPr>
          <a:lstStyle>
            <a:lvl1pPr>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l-BE" dirty="0"/>
          </a:p>
        </p:txBody>
      </p:sp>
      <p:sp>
        <p:nvSpPr>
          <p:cNvPr id="4" name="Tijdelijke aanduiding voor datum 3"/>
          <p:cNvSpPr>
            <a:spLocks noGrp="1"/>
          </p:cNvSpPr>
          <p:nvPr>
            <p:ph type="dt" sz="half" idx="10"/>
          </p:nvPr>
        </p:nvSpPr>
        <p:spPr/>
        <p:txBody>
          <a:bodyPr/>
          <a:lstStyle>
            <a:lvl1pPr>
              <a:defRPr/>
            </a:lvl1pPr>
          </a:lstStyle>
          <a:p>
            <a:fld id="{02B84440-86BE-484C-BD11-14930D7D0A1C}" type="datetime1">
              <a:rPr lang="nl-BE"/>
              <a:pPr/>
              <a:t>14/04/2022</a:t>
            </a:fld>
            <a:endParaRPr lang="nl-BE"/>
          </a:p>
        </p:txBody>
      </p:sp>
      <p:sp>
        <p:nvSpPr>
          <p:cNvPr id="5" name="Tijdelijke aanduiding voor voettekst 4"/>
          <p:cNvSpPr>
            <a:spLocks noGrp="1"/>
          </p:cNvSpPr>
          <p:nvPr>
            <p:ph type="ftr" sz="quarter" idx="11"/>
          </p:nvPr>
        </p:nvSpPr>
        <p:spPr/>
        <p:txBody>
          <a:bodyPr/>
          <a:lstStyle>
            <a:lvl1pPr>
              <a:defRPr/>
            </a:lvl1pPr>
          </a:lstStyle>
          <a:p>
            <a:pPr>
              <a:defRPr/>
            </a:pPr>
            <a:endParaRPr lang="nl-BE"/>
          </a:p>
        </p:txBody>
      </p:sp>
      <p:sp>
        <p:nvSpPr>
          <p:cNvPr id="7" name="Tijdelijke aanduiding voor dianummer 5"/>
          <p:cNvSpPr>
            <a:spLocks noGrp="1"/>
          </p:cNvSpPr>
          <p:nvPr>
            <p:ph type="sldNum" sz="quarter" idx="12"/>
          </p:nvPr>
        </p:nvSpPr>
        <p:spPr/>
        <p:txBody>
          <a:bodyPr/>
          <a:lstStyle>
            <a:lvl1pPr>
              <a:defRPr/>
            </a:lvl1pPr>
          </a:lstStyle>
          <a:p>
            <a:fld id="{BCCD1CBA-BD56-2C48-BB4F-16E653153490}" type="slidenum">
              <a:rPr lang="nl-BE"/>
              <a:pPr/>
              <a:t>‹#›</a:t>
            </a:fld>
            <a:endParaRPr lang="nl-BE"/>
          </a:p>
        </p:txBody>
      </p:sp>
    </p:spTree>
    <p:extLst>
      <p:ext uri="{BB962C8B-B14F-4D97-AF65-F5344CB8AC3E}">
        <p14:creationId xmlns:p14="http://schemas.microsoft.com/office/powerpoint/2010/main" val="3845650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199" y="1916113"/>
            <a:ext cx="8240713" cy="38171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sz="1200"/>
            </a:lvl1pPr>
          </a:lstStyle>
          <a:p>
            <a:endParaRPr lang="en-AU" altLang="x-none"/>
          </a:p>
        </p:txBody>
      </p:sp>
      <p:sp>
        <p:nvSpPr>
          <p:cNvPr id="5" name="Footer Placeholder 4"/>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6" name="Slide Number Placeholder 5"/>
          <p:cNvSpPr>
            <a:spLocks noGrp="1"/>
          </p:cNvSpPr>
          <p:nvPr>
            <p:ph type="sldNum" sz="quarter" idx="12"/>
          </p:nvPr>
        </p:nvSpPr>
        <p:spPr/>
        <p:txBody>
          <a:bodyPr/>
          <a:lstStyle>
            <a:lvl1pPr>
              <a:defRPr sz="1200"/>
            </a:lvl1pPr>
          </a:lstStyle>
          <a:p>
            <a:fld id="{F89FC6BB-8C27-F94A-91F2-E83A92A465D1}" type="slidenum">
              <a:rPr lang="en-AU" altLang="x-none" smtClean="0"/>
              <a:pPr/>
              <a:t>‹#›</a:t>
            </a:fld>
            <a:endParaRPr lang="en-AU" altLang="x-none"/>
          </a:p>
        </p:txBody>
      </p:sp>
    </p:spTree>
    <p:extLst>
      <p:ext uri="{BB962C8B-B14F-4D97-AF65-F5344CB8AC3E}">
        <p14:creationId xmlns:p14="http://schemas.microsoft.com/office/powerpoint/2010/main" val="157971499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143793"/>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sz="1200"/>
            </a:lvl1pPr>
          </a:lstStyle>
          <a:p>
            <a:endParaRPr lang="en-AU" altLang="x-none"/>
          </a:p>
        </p:txBody>
      </p:sp>
      <p:sp>
        <p:nvSpPr>
          <p:cNvPr id="5" name="Footer Placeholder 4"/>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6" name="Slide Number Placeholder 5"/>
          <p:cNvSpPr>
            <a:spLocks noGrp="1"/>
          </p:cNvSpPr>
          <p:nvPr>
            <p:ph type="sldNum" sz="quarter" idx="12"/>
          </p:nvPr>
        </p:nvSpPr>
        <p:spPr/>
        <p:txBody>
          <a:bodyPr/>
          <a:lstStyle>
            <a:lvl1pPr>
              <a:defRPr sz="1200"/>
            </a:lvl1pPr>
          </a:lstStyle>
          <a:p>
            <a:fld id="{7687EAC1-25B4-6649-AB5D-4B7E84931DA7}" type="slidenum">
              <a:rPr lang="en-AU" altLang="x-none" smtClean="0"/>
              <a:pPr/>
              <a:t>‹#›</a:t>
            </a:fld>
            <a:endParaRPr lang="en-AU" altLang="x-none"/>
          </a:p>
        </p:txBody>
      </p:sp>
    </p:spTree>
    <p:extLst>
      <p:ext uri="{BB962C8B-B14F-4D97-AF65-F5344CB8AC3E}">
        <p14:creationId xmlns:p14="http://schemas.microsoft.com/office/powerpoint/2010/main" val="92955949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916113"/>
            <a:ext cx="4038600" cy="38171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16113"/>
            <a:ext cx="4038600" cy="38171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sz="1200"/>
            </a:lvl1pPr>
          </a:lstStyle>
          <a:p>
            <a:endParaRPr lang="en-AU" altLang="x-none"/>
          </a:p>
        </p:txBody>
      </p:sp>
      <p:sp>
        <p:nvSpPr>
          <p:cNvPr id="6" name="Footer Placeholder 5"/>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7" name="Slide Number Placeholder 6"/>
          <p:cNvSpPr>
            <a:spLocks noGrp="1"/>
          </p:cNvSpPr>
          <p:nvPr>
            <p:ph type="sldNum" sz="quarter" idx="12"/>
          </p:nvPr>
        </p:nvSpPr>
        <p:spPr/>
        <p:txBody>
          <a:bodyPr/>
          <a:lstStyle>
            <a:lvl1pPr>
              <a:defRPr sz="1200"/>
            </a:lvl1pPr>
          </a:lstStyle>
          <a:p>
            <a:fld id="{1DA24F7C-11E0-8C43-95D0-813906CF76BC}" type="slidenum">
              <a:rPr lang="en-AU" altLang="x-none" smtClean="0"/>
              <a:pPr/>
              <a:t>‹#›</a:t>
            </a:fld>
            <a:endParaRPr lang="en-AU" altLang="x-none"/>
          </a:p>
        </p:txBody>
      </p:sp>
    </p:spTree>
    <p:extLst>
      <p:ext uri="{BB962C8B-B14F-4D97-AF65-F5344CB8AC3E}">
        <p14:creationId xmlns:p14="http://schemas.microsoft.com/office/powerpoint/2010/main" val="16281650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519261"/>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885008"/>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630238" y="2768748"/>
            <a:ext cx="3868737" cy="29648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885008"/>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768748"/>
            <a:ext cx="3887788" cy="29648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sz="1200"/>
            </a:lvl1pPr>
          </a:lstStyle>
          <a:p>
            <a:endParaRPr lang="en-AU" altLang="x-none"/>
          </a:p>
        </p:txBody>
      </p:sp>
      <p:sp>
        <p:nvSpPr>
          <p:cNvPr id="8" name="Footer Placeholder 7"/>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9" name="Slide Number Placeholder 8"/>
          <p:cNvSpPr>
            <a:spLocks noGrp="1"/>
          </p:cNvSpPr>
          <p:nvPr>
            <p:ph type="sldNum" sz="quarter" idx="12"/>
          </p:nvPr>
        </p:nvSpPr>
        <p:spPr/>
        <p:txBody>
          <a:bodyPr/>
          <a:lstStyle>
            <a:lvl1pPr>
              <a:defRPr sz="1200"/>
            </a:lvl1pPr>
          </a:lstStyle>
          <a:p>
            <a:fld id="{B5DB8171-D680-7343-8453-43227B20E101}" type="slidenum">
              <a:rPr lang="en-AU" altLang="x-none" smtClean="0"/>
              <a:pPr/>
              <a:t>‹#›</a:t>
            </a:fld>
            <a:endParaRPr lang="en-AU" altLang="x-none"/>
          </a:p>
        </p:txBody>
      </p:sp>
    </p:spTree>
    <p:extLst>
      <p:ext uri="{BB962C8B-B14F-4D97-AF65-F5344CB8AC3E}">
        <p14:creationId xmlns:p14="http://schemas.microsoft.com/office/powerpoint/2010/main" val="56283325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sz="1200"/>
            </a:lvl1pPr>
          </a:lstStyle>
          <a:p>
            <a:endParaRPr lang="en-AU" altLang="x-none"/>
          </a:p>
        </p:txBody>
      </p:sp>
      <p:sp>
        <p:nvSpPr>
          <p:cNvPr id="4" name="Footer Placeholder 3"/>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5" name="Slide Number Placeholder 4"/>
          <p:cNvSpPr>
            <a:spLocks noGrp="1"/>
          </p:cNvSpPr>
          <p:nvPr>
            <p:ph type="sldNum" sz="quarter" idx="12"/>
          </p:nvPr>
        </p:nvSpPr>
        <p:spPr/>
        <p:txBody>
          <a:bodyPr/>
          <a:lstStyle>
            <a:lvl1pPr>
              <a:defRPr sz="1200"/>
            </a:lvl1pPr>
          </a:lstStyle>
          <a:p>
            <a:fld id="{D0817F97-46B2-A643-88E5-074E7847BE3C}" type="slidenum">
              <a:rPr lang="en-AU" altLang="x-none" smtClean="0"/>
              <a:pPr/>
              <a:t>‹#›</a:t>
            </a:fld>
            <a:endParaRPr lang="en-AU" altLang="x-none"/>
          </a:p>
        </p:txBody>
      </p:sp>
    </p:spTree>
    <p:extLst>
      <p:ext uri="{BB962C8B-B14F-4D97-AF65-F5344CB8AC3E}">
        <p14:creationId xmlns:p14="http://schemas.microsoft.com/office/powerpoint/2010/main" val="202056901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sz="1200"/>
            </a:lvl1pPr>
          </a:lstStyle>
          <a:p>
            <a:endParaRPr lang="en-AU" altLang="x-none"/>
          </a:p>
        </p:txBody>
      </p:sp>
      <p:sp>
        <p:nvSpPr>
          <p:cNvPr id="3" name="Footer Placeholder 2"/>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4" name="Slide Number Placeholder 3"/>
          <p:cNvSpPr>
            <a:spLocks noGrp="1"/>
          </p:cNvSpPr>
          <p:nvPr>
            <p:ph type="sldNum" sz="quarter" idx="12"/>
          </p:nvPr>
        </p:nvSpPr>
        <p:spPr/>
        <p:txBody>
          <a:bodyPr/>
          <a:lstStyle>
            <a:lvl1pPr>
              <a:defRPr sz="1200"/>
            </a:lvl1pPr>
          </a:lstStyle>
          <a:p>
            <a:fld id="{B3BDD000-5D8E-4740-8C73-50BC10866A03}" type="slidenum">
              <a:rPr lang="en-AU" altLang="x-none" smtClean="0"/>
              <a:pPr/>
              <a:t>‹#›</a:t>
            </a:fld>
            <a:endParaRPr lang="en-AU" altLang="x-none"/>
          </a:p>
        </p:txBody>
      </p:sp>
    </p:spTree>
    <p:extLst>
      <p:ext uri="{BB962C8B-B14F-4D97-AF65-F5344CB8AC3E}">
        <p14:creationId xmlns:p14="http://schemas.microsoft.com/office/powerpoint/2010/main" val="1544457866"/>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676672"/>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859631"/>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281708"/>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sz="1200"/>
            </a:lvl1pPr>
          </a:lstStyle>
          <a:p>
            <a:endParaRPr lang="en-AU" altLang="x-none"/>
          </a:p>
        </p:txBody>
      </p:sp>
      <p:sp>
        <p:nvSpPr>
          <p:cNvPr id="6" name="Footer Placeholder 5"/>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7" name="Slide Number Placeholder 6"/>
          <p:cNvSpPr>
            <a:spLocks noGrp="1"/>
          </p:cNvSpPr>
          <p:nvPr>
            <p:ph type="sldNum" sz="quarter" idx="12"/>
          </p:nvPr>
        </p:nvSpPr>
        <p:spPr/>
        <p:txBody>
          <a:bodyPr/>
          <a:lstStyle>
            <a:lvl1pPr>
              <a:defRPr sz="1200"/>
            </a:lvl1pPr>
          </a:lstStyle>
          <a:p>
            <a:fld id="{BF5A8E7A-4098-AB4E-8356-97C0B71B5837}" type="slidenum">
              <a:rPr lang="en-AU" altLang="x-none" smtClean="0"/>
              <a:pPr/>
              <a:t>‹#›</a:t>
            </a:fld>
            <a:endParaRPr lang="en-AU" altLang="x-none"/>
          </a:p>
        </p:txBody>
      </p:sp>
    </p:spTree>
    <p:extLst>
      <p:ext uri="{BB962C8B-B14F-4D97-AF65-F5344CB8AC3E}">
        <p14:creationId xmlns:p14="http://schemas.microsoft.com/office/powerpoint/2010/main" val="106851257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676672"/>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1147663"/>
            <a:ext cx="4629150" cy="452288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281708"/>
            <a:ext cx="2949575" cy="33888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sz="1200"/>
            </a:lvl1pPr>
          </a:lstStyle>
          <a:p>
            <a:endParaRPr lang="en-AU" altLang="x-none"/>
          </a:p>
        </p:txBody>
      </p:sp>
      <p:sp>
        <p:nvSpPr>
          <p:cNvPr id="6" name="Footer Placeholder 5"/>
          <p:cNvSpPr>
            <a:spLocks noGrp="1"/>
          </p:cNvSpPr>
          <p:nvPr>
            <p:ph type="ftr" sz="quarter" idx="11"/>
          </p:nvPr>
        </p:nvSpPr>
        <p:spPr/>
        <p:txBody>
          <a:bodyPr/>
          <a:lstStyle>
            <a:lvl1pPr>
              <a:defRPr sz="1200"/>
            </a:lvl1pPr>
          </a:lstStyle>
          <a:p>
            <a:r>
              <a:rPr lang="en-AU" altLang="x-none" smtClean="0"/>
              <a:t>Footer text goes in here</a:t>
            </a:r>
            <a:endParaRPr lang="en-AU" altLang="x-none" dirty="0"/>
          </a:p>
        </p:txBody>
      </p:sp>
      <p:sp>
        <p:nvSpPr>
          <p:cNvPr id="7" name="Slide Number Placeholder 6"/>
          <p:cNvSpPr>
            <a:spLocks noGrp="1"/>
          </p:cNvSpPr>
          <p:nvPr>
            <p:ph type="sldNum" sz="quarter" idx="12"/>
          </p:nvPr>
        </p:nvSpPr>
        <p:spPr/>
        <p:txBody>
          <a:bodyPr/>
          <a:lstStyle>
            <a:lvl1pPr>
              <a:defRPr sz="1200"/>
            </a:lvl1pPr>
          </a:lstStyle>
          <a:p>
            <a:fld id="{BBFA26A6-4122-6144-85F0-3BBCE759E0C0}" type="slidenum">
              <a:rPr lang="en-AU" altLang="x-none" smtClean="0"/>
              <a:pPr/>
              <a:t>‹#›</a:t>
            </a:fld>
            <a:endParaRPr lang="en-AU" altLang="x-none"/>
          </a:p>
        </p:txBody>
      </p:sp>
    </p:spTree>
    <p:extLst>
      <p:ext uri="{BB962C8B-B14F-4D97-AF65-F5344CB8AC3E}">
        <p14:creationId xmlns:p14="http://schemas.microsoft.com/office/powerpoint/2010/main" val="1232558197"/>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32" name="Rectangle 8"/>
          <p:cNvSpPr>
            <a:spLocks noChangeArrowheads="1"/>
          </p:cNvSpPr>
          <p:nvPr/>
        </p:nvSpPr>
        <p:spPr bwMode="auto">
          <a:xfrm>
            <a:off x="0" y="6597650"/>
            <a:ext cx="9144000" cy="260350"/>
          </a:xfrm>
          <a:prstGeom prst="rect">
            <a:avLst/>
          </a:prstGeom>
          <a:solidFill>
            <a:srgbClr val="94B0B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 name="Rectangle 2"/>
          <p:cNvSpPr>
            <a:spLocks noGrp="1" noChangeArrowheads="1"/>
          </p:cNvSpPr>
          <p:nvPr>
            <p:ph type="title"/>
          </p:nvPr>
        </p:nvSpPr>
        <p:spPr bwMode="auto">
          <a:xfrm>
            <a:off x="468313" y="765175"/>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AU" altLang="x-none"/>
              <a:t>Click to edit Master title style</a:t>
            </a:r>
          </a:p>
        </p:txBody>
      </p:sp>
      <p:sp>
        <p:nvSpPr>
          <p:cNvPr id="1027" name="Rectangle 3"/>
          <p:cNvSpPr>
            <a:spLocks noGrp="1" noChangeArrowheads="1"/>
          </p:cNvSpPr>
          <p:nvPr>
            <p:ph type="body" idx="1"/>
          </p:nvPr>
        </p:nvSpPr>
        <p:spPr bwMode="auto">
          <a:xfrm>
            <a:off x="457200" y="1916113"/>
            <a:ext cx="8229600" cy="3816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AU" altLang="x-none"/>
              <a:t>Click to edit Master text styles</a:t>
            </a:r>
          </a:p>
          <a:p>
            <a:pPr lvl="1"/>
            <a:r>
              <a:rPr lang="en-AU" altLang="x-none"/>
              <a:t>Second level</a:t>
            </a:r>
          </a:p>
          <a:p>
            <a:pPr lvl="2"/>
            <a:r>
              <a:rPr lang="en-AU" altLang="x-none"/>
              <a:t>Third level</a:t>
            </a:r>
          </a:p>
          <a:p>
            <a:pPr lvl="3"/>
            <a:r>
              <a:rPr lang="en-AU" altLang="x-none"/>
              <a:t>Fourth level</a:t>
            </a:r>
          </a:p>
          <a:p>
            <a:pPr lvl="4"/>
            <a:r>
              <a:rPr lang="en-AU" altLang="x-none"/>
              <a:t>Fifth level</a:t>
            </a:r>
          </a:p>
        </p:txBody>
      </p:sp>
      <p:sp>
        <p:nvSpPr>
          <p:cNvPr id="1028" name="Rectangle 4"/>
          <p:cNvSpPr>
            <a:spLocks noGrp="1" noChangeArrowheads="1"/>
          </p:cNvSpPr>
          <p:nvPr>
            <p:ph type="dt" sz="half" idx="2"/>
          </p:nvPr>
        </p:nvSpPr>
        <p:spPr bwMode="auto">
          <a:xfrm>
            <a:off x="5724525" y="6597650"/>
            <a:ext cx="2133600" cy="19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ctr">
              <a:defRPr sz="1400"/>
            </a:lvl1pPr>
          </a:lstStyle>
          <a:p>
            <a:endParaRPr lang="en-AU" altLang="x-none"/>
          </a:p>
        </p:txBody>
      </p:sp>
      <p:sp>
        <p:nvSpPr>
          <p:cNvPr id="1029" name="Rectangle 5"/>
          <p:cNvSpPr>
            <a:spLocks noGrp="1" noChangeArrowheads="1"/>
          </p:cNvSpPr>
          <p:nvPr>
            <p:ph type="ftr" sz="quarter" idx="3"/>
          </p:nvPr>
        </p:nvSpPr>
        <p:spPr bwMode="auto">
          <a:xfrm>
            <a:off x="395288" y="6597650"/>
            <a:ext cx="5040312" cy="19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defRPr sz="1400"/>
            </a:lvl1pPr>
          </a:lstStyle>
          <a:p>
            <a:r>
              <a:rPr lang="en-AU" altLang="x-none"/>
              <a:t>Footer text goes in here</a:t>
            </a:r>
          </a:p>
        </p:txBody>
      </p:sp>
      <p:sp>
        <p:nvSpPr>
          <p:cNvPr id="1030" name="Rectangle 6"/>
          <p:cNvSpPr>
            <a:spLocks noGrp="1" noChangeArrowheads="1"/>
          </p:cNvSpPr>
          <p:nvPr>
            <p:ph type="sldNum" sz="quarter" idx="4"/>
          </p:nvPr>
        </p:nvSpPr>
        <p:spPr bwMode="auto">
          <a:xfrm>
            <a:off x="8101013" y="6597650"/>
            <a:ext cx="585787"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a:defRPr sz="1400"/>
            </a:lvl1pPr>
          </a:lstStyle>
          <a:p>
            <a:fld id="{E0600C36-DE0C-DF4C-AAF5-1561733FE351}" type="slidenum">
              <a:rPr lang="en-AU" altLang="x-none"/>
              <a:pPr/>
              <a:t>‹#›</a:t>
            </a:fld>
            <a:endParaRPr lang="en-AU" altLang="x-none"/>
          </a:p>
        </p:txBody>
      </p:sp>
      <p:sp>
        <p:nvSpPr>
          <p:cNvPr id="1031" name="Rectangle 7"/>
          <p:cNvSpPr>
            <a:spLocks noChangeArrowheads="1"/>
          </p:cNvSpPr>
          <p:nvPr/>
        </p:nvSpPr>
        <p:spPr bwMode="auto">
          <a:xfrm>
            <a:off x="0" y="0"/>
            <a:ext cx="9144000" cy="765175"/>
          </a:xfrm>
          <a:prstGeom prst="rect">
            <a:avLst/>
          </a:prstGeom>
          <a:solidFill>
            <a:srgbClr val="3333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endParaRPr lang="x-none" altLang="x-none"/>
          </a:p>
        </p:txBody>
      </p:sp>
      <p:pic>
        <p:nvPicPr>
          <p:cNvPr id="1033" name="Picture 9" descr="ANU_LOGO_WHIT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68313" y="115888"/>
            <a:ext cx="1511300" cy="52546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a:off x="7345013" y="5796028"/>
            <a:ext cx="1512000" cy="67614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0" r:id="rId13"/>
    <p:sldLayoutId id="2147483664" r:id="rId14"/>
    <p:sldLayoutId id="2147483665" r:id="rId15"/>
    <p:sldLayoutId id="2147483666" r:id="rId16"/>
  </p:sldLayoutIdLst>
  <p:timing>
    <p:tnLst>
      <p:par>
        <p:cTn id="1" dur="indefinite" restart="never" nodeType="tmRoot"/>
      </p:par>
    </p:tnLst>
  </p:timing>
  <p:hf hdr="0" ftr="0" dt="0"/>
  <p:txStyles>
    <p:titleStyle>
      <a:lvl1pPr algn="l" rtl="0" fontAlgn="base">
        <a:spcBef>
          <a:spcPct val="0"/>
        </a:spcBef>
        <a:spcAft>
          <a:spcPct val="0"/>
        </a:spcAft>
        <a:defRPr sz="3600" kern="1200">
          <a:solidFill>
            <a:srgbClr val="527688"/>
          </a:solidFill>
          <a:latin typeface="+mj-lt"/>
          <a:ea typeface="+mj-ea"/>
          <a:cs typeface="+mj-cs"/>
        </a:defRPr>
      </a:lvl1pPr>
      <a:lvl2pPr algn="l" rtl="0" fontAlgn="base">
        <a:spcBef>
          <a:spcPct val="0"/>
        </a:spcBef>
        <a:spcAft>
          <a:spcPct val="0"/>
        </a:spcAft>
        <a:defRPr sz="3600">
          <a:solidFill>
            <a:srgbClr val="527688"/>
          </a:solidFill>
          <a:latin typeface="Arial" charset="0"/>
          <a:ea typeface="Arial" charset="0"/>
          <a:cs typeface="Arial" charset="0"/>
        </a:defRPr>
      </a:lvl2pPr>
      <a:lvl3pPr algn="l" rtl="0" fontAlgn="base">
        <a:spcBef>
          <a:spcPct val="0"/>
        </a:spcBef>
        <a:spcAft>
          <a:spcPct val="0"/>
        </a:spcAft>
        <a:defRPr sz="3600">
          <a:solidFill>
            <a:srgbClr val="527688"/>
          </a:solidFill>
          <a:latin typeface="Arial" charset="0"/>
          <a:ea typeface="Arial" charset="0"/>
          <a:cs typeface="Arial" charset="0"/>
        </a:defRPr>
      </a:lvl3pPr>
      <a:lvl4pPr algn="l" rtl="0" fontAlgn="base">
        <a:spcBef>
          <a:spcPct val="0"/>
        </a:spcBef>
        <a:spcAft>
          <a:spcPct val="0"/>
        </a:spcAft>
        <a:defRPr sz="3600">
          <a:solidFill>
            <a:srgbClr val="527688"/>
          </a:solidFill>
          <a:latin typeface="Arial" charset="0"/>
          <a:ea typeface="Arial" charset="0"/>
          <a:cs typeface="Arial" charset="0"/>
        </a:defRPr>
      </a:lvl4pPr>
      <a:lvl5pPr algn="l" rtl="0" fontAlgn="base">
        <a:spcBef>
          <a:spcPct val="0"/>
        </a:spcBef>
        <a:spcAft>
          <a:spcPct val="0"/>
        </a:spcAft>
        <a:defRPr sz="3600">
          <a:solidFill>
            <a:srgbClr val="527688"/>
          </a:solidFill>
          <a:latin typeface="Arial" charset="0"/>
          <a:ea typeface="Arial" charset="0"/>
          <a:cs typeface="Arial" charset="0"/>
        </a:defRPr>
      </a:lvl5pPr>
      <a:lvl6pPr marL="457200" algn="l" rtl="0" fontAlgn="base">
        <a:spcBef>
          <a:spcPct val="0"/>
        </a:spcBef>
        <a:spcAft>
          <a:spcPct val="0"/>
        </a:spcAft>
        <a:defRPr sz="3600">
          <a:solidFill>
            <a:srgbClr val="527688"/>
          </a:solidFill>
          <a:latin typeface="Arial" charset="0"/>
          <a:ea typeface="Arial" charset="0"/>
          <a:cs typeface="Arial" charset="0"/>
        </a:defRPr>
      </a:lvl6pPr>
      <a:lvl7pPr marL="914400" algn="l" rtl="0" fontAlgn="base">
        <a:spcBef>
          <a:spcPct val="0"/>
        </a:spcBef>
        <a:spcAft>
          <a:spcPct val="0"/>
        </a:spcAft>
        <a:defRPr sz="3600">
          <a:solidFill>
            <a:srgbClr val="527688"/>
          </a:solidFill>
          <a:latin typeface="Arial" charset="0"/>
          <a:ea typeface="Arial" charset="0"/>
          <a:cs typeface="Arial" charset="0"/>
        </a:defRPr>
      </a:lvl7pPr>
      <a:lvl8pPr marL="1371600" algn="l" rtl="0" fontAlgn="base">
        <a:spcBef>
          <a:spcPct val="0"/>
        </a:spcBef>
        <a:spcAft>
          <a:spcPct val="0"/>
        </a:spcAft>
        <a:defRPr sz="3600">
          <a:solidFill>
            <a:srgbClr val="527688"/>
          </a:solidFill>
          <a:latin typeface="Arial" charset="0"/>
          <a:ea typeface="Arial" charset="0"/>
          <a:cs typeface="Arial" charset="0"/>
        </a:defRPr>
      </a:lvl8pPr>
      <a:lvl9pPr marL="1828800" algn="l" rtl="0" fontAlgn="base">
        <a:spcBef>
          <a:spcPct val="0"/>
        </a:spcBef>
        <a:spcAft>
          <a:spcPct val="0"/>
        </a:spcAft>
        <a:defRPr sz="3600">
          <a:solidFill>
            <a:srgbClr val="527688"/>
          </a:solidFill>
          <a:latin typeface="Arial" charset="0"/>
          <a:ea typeface="Arial" charset="0"/>
          <a:cs typeface="Arial" charset="0"/>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damian.Clifford@anu.edu.a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5" name="Rectangle 5"/>
          <p:cNvSpPr>
            <a:spLocks noGrp="1" noChangeArrowheads="1"/>
          </p:cNvSpPr>
          <p:nvPr>
            <p:ph type="subTitle" idx="1"/>
          </p:nvPr>
        </p:nvSpPr>
        <p:spPr>
          <a:xfrm>
            <a:off x="468313" y="4652963"/>
            <a:ext cx="8280400" cy="1107996"/>
          </a:xfrm>
        </p:spPr>
        <p:txBody>
          <a:bodyPr/>
          <a:lstStyle/>
          <a:p>
            <a:pPr>
              <a:lnSpc>
                <a:spcPct val="150000"/>
              </a:lnSpc>
            </a:pPr>
            <a:r>
              <a:rPr lang="en-AU" altLang="x-none" dirty="0" smtClean="0"/>
              <a:t>Dr Damian Clifford</a:t>
            </a:r>
            <a:br>
              <a:rPr lang="en-AU" altLang="x-none" dirty="0" smtClean="0"/>
            </a:br>
            <a:r>
              <a:rPr lang="en-AU" altLang="x-none" sz="1600" dirty="0" smtClean="0">
                <a:hlinkClick r:id="rId2"/>
              </a:rPr>
              <a:t>damian.clifford@anu.edu.au</a:t>
            </a:r>
            <a:endParaRPr lang="x-none" altLang="x-none" sz="3200" dirty="0"/>
          </a:p>
        </p:txBody>
      </p:sp>
      <p:sp>
        <p:nvSpPr>
          <p:cNvPr id="20484" name="Rectangle 4"/>
          <p:cNvSpPr>
            <a:spLocks noGrp="1" noChangeArrowheads="1"/>
          </p:cNvSpPr>
          <p:nvPr>
            <p:ph type="ctrTitle"/>
          </p:nvPr>
        </p:nvSpPr>
        <p:spPr>
          <a:xfrm>
            <a:off x="504825" y="1671191"/>
            <a:ext cx="8207375" cy="2123658"/>
          </a:xfrm>
        </p:spPr>
        <p:txBody>
          <a:bodyPr/>
          <a:lstStyle/>
          <a:p>
            <a:r>
              <a:rPr lang="en-AU" altLang="x-none" b="1" dirty="0"/>
              <a:t>Cyber Security and Australia's Law and Policy Patchwork</a:t>
            </a:r>
            <a:br>
              <a:rPr lang="en-AU" altLang="x-none" b="1" dirty="0"/>
            </a:br>
            <a:r>
              <a:rPr lang="en-AU" altLang="x-none" b="1" dirty="0"/>
              <a:t/>
            </a:r>
            <a:br>
              <a:rPr lang="en-AU" altLang="x-none" b="1" dirty="0"/>
            </a:br>
            <a:r>
              <a:rPr lang="en-AU" altLang="x-none" sz="2400" b="1" dirty="0" smtClean="0"/>
              <a:t>LAWS8077 – CYBER LAW</a:t>
            </a:r>
            <a:endParaRPr lang="x-none" altLang="x-none"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7335" y="98072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Some key policy documents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5" name="Rectangle 4"/>
          <p:cNvSpPr/>
          <p:nvPr/>
        </p:nvSpPr>
        <p:spPr>
          <a:xfrm>
            <a:off x="4932040" y="1628428"/>
            <a:ext cx="4016499" cy="646331"/>
          </a:xfrm>
          <a:prstGeom prst="rect">
            <a:avLst/>
          </a:prstGeom>
        </p:spPr>
        <p:txBody>
          <a:bodyPr wrap="square">
            <a:spAutoFit/>
          </a:bodyPr>
          <a:lstStyle/>
          <a:p>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Australia’s Cyber 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Cyber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 Action plan and metrics</a:t>
            </a:r>
            <a:endParaRPr lang="en-AU" dirty="0">
              <a:solidFill>
                <a:srgbClr val="333333"/>
              </a:solidFill>
              <a:latin typeface="Tahoma" panose="020B0604030504040204" pitchFamily="34" charset="0"/>
              <a:ea typeface="Tahoma" panose="020B0604030504040204" pitchFamily="34" charset="0"/>
              <a:cs typeface="Tahoma" panose="020B0604030504040204" pitchFamily="34" charset="0"/>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335" y="2274759"/>
            <a:ext cx="8630854" cy="4239217"/>
          </a:xfrm>
          <a:prstGeom prst="rect">
            <a:avLst/>
          </a:prstGeom>
        </p:spPr>
      </p:pic>
    </p:spTree>
    <p:extLst>
      <p:ext uri="{BB962C8B-B14F-4D97-AF65-F5344CB8AC3E}">
        <p14:creationId xmlns:p14="http://schemas.microsoft.com/office/powerpoint/2010/main" val="15884915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302" y="1628428"/>
            <a:ext cx="7131549" cy="4896544"/>
          </a:xfrm>
          <a:prstGeom prst="rect">
            <a:avLst/>
          </a:prstGeom>
        </p:spPr>
      </p:pic>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7335" y="98072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Some key policy documents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5" name="Rectangle 4"/>
          <p:cNvSpPr/>
          <p:nvPr/>
        </p:nvSpPr>
        <p:spPr>
          <a:xfrm>
            <a:off x="5292080" y="1570004"/>
            <a:ext cx="3994951" cy="646331"/>
          </a:xfrm>
          <a:prstGeom prst="rect">
            <a:avLst/>
          </a:prstGeom>
        </p:spPr>
        <p:txBody>
          <a:bodyPr wrap="square">
            <a:spAutoFit/>
          </a:bodyPr>
          <a:lstStyle/>
          <a:p>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Australia’s Cyber 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Cyber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 Action plan and metrics</a:t>
            </a:r>
            <a:endParaRPr lang="en-AU" dirty="0">
              <a:solidFill>
                <a:srgbClr val="333333"/>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833266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a:solidFill>
                  <a:schemeClr val="bg1"/>
                </a:solidFill>
                <a:ea typeface="Tahoma" panose="020B0604030504040204" pitchFamily="34" charset="0"/>
                <a:cs typeface="Tahoma" panose="020B0604030504040204" pitchFamily="34" charset="0"/>
              </a:rPr>
              <a:t>Demonstrating the legal </a:t>
            </a:r>
            <a:r>
              <a:rPr lang="en-AU" altLang="en-US" sz="2100" b="1" dirty="0" smtClean="0">
                <a:solidFill>
                  <a:schemeClr val="bg1"/>
                </a:solidFill>
                <a:ea typeface="Tahoma" panose="020B0604030504040204" pitchFamily="34" charset="0"/>
                <a:cs typeface="Tahoma" panose="020B0604030504040204" pitchFamily="34" charset="0"/>
              </a:rPr>
              <a:t>patchwork</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1754326"/>
          </a:xfrm>
          <a:prstGeom prst="rect">
            <a:avLst/>
          </a:prstGeom>
        </p:spPr>
        <p:txBody>
          <a:bodyPr wrap="square">
            <a:spAutoFit/>
          </a:bodyPr>
          <a:lstStyle/>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Irrespective of whether you think of cyber in terms of the law and cyber or cyber law, it is undoubtedly true that a whole host of specific areas of law can apply depending on the circumstances. </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This results in a complex weaving of intersection areas of law which may involve the uncertain intersection of statutory and general law (i.e. common law and equity) and international law obligations</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t>
            </a:r>
            <a:endParaRPr lang="en-AU"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353652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Cybercrime</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3139321"/>
          </a:xfrm>
          <a:prstGeom prst="rect">
            <a:avLst/>
          </a:prstGeom>
        </p:spPr>
        <p:txBody>
          <a:bodyPr wrap="square">
            <a:spAutoFit/>
          </a:bodyPr>
          <a:lstStyle/>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There was once the image of a hacker as a teenager in his room playing on his computer and causing havoc. The quintessential example here is ‘</a:t>
            </a:r>
            <a:r>
              <a:rPr lang="en-AU" dirty="0" err="1" smtClean="0">
                <a:solidFill>
                  <a:srgbClr val="333333"/>
                </a:solidFill>
                <a:latin typeface="Tahoma" panose="020B0604030504040204" pitchFamily="34" charset="0"/>
                <a:ea typeface="Tahoma" panose="020B0604030504040204" pitchFamily="34" charset="0"/>
                <a:cs typeface="Tahoma" panose="020B0604030504040204" pitchFamily="34" charset="0"/>
              </a:rPr>
              <a:t>Mafiaboy</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 a Canadian 15 year old who launched a sophisticated denial of service attack that brought down the websites of the likes of Amazon, Yahoo, CNN etc.</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These were simpler times to an extent – for instance that 15 year old went on to become a white hat hacker.</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So-called ‘hacktivism’ has also emerged with groups getting behind certain causes as activists and then disrupting services to further that cause. Reference here can be made to the hacktivist attacks on Russia following their invasion of the Ukraine.</a:t>
            </a:r>
          </a:p>
        </p:txBody>
      </p:sp>
    </p:spTree>
    <p:extLst>
      <p:ext uri="{BB962C8B-B14F-4D97-AF65-F5344CB8AC3E}">
        <p14:creationId xmlns:p14="http://schemas.microsoft.com/office/powerpoint/2010/main" val="5482241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Cybercrime</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3970318"/>
          </a:xfrm>
          <a:prstGeom prst="rect">
            <a:avLst/>
          </a:prstGeom>
        </p:spPr>
        <p:txBody>
          <a:bodyPr wrap="square">
            <a:spAutoFit/>
          </a:bodyPr>
          <a:lstStyle/>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More recently, there has been an increasing swell of hacking/use of malware leading to data breaches and there is a complex ecosystem of players including both state and non-state actors, state sponsored actors and private individuals.</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For instance, we can look at the </a:t>
            </a:r>
            <a:r>
              <a:rPr lang="en-AU" dirty="0" err="1" smtClean="0">
                <a:solidFill>
                  <a:srgbClr val="333333"/>
                </a:solidFill>
                <a:latin typeface="Tahoma" panose="020B0604030504040204" pitchFamily="34" charset="0"/>
                <a:ea typeface="Tahoma" panose="020B0604030504040204" pitchFamily="34" charset="0"/>
                <a:cs typeface="Tahoma" panose="020B0604030504040204" pitchFamily="34" charset="0"/>
              </a:rPr>
              <a:t>Wannacry</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 virus as an example where it is thought that there was State involvement with some attributing the malware that caused ransomware attacks to North Korea. </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A clear challenge here is that ‘malware as a service’ operations have emerged meaning that even those with no CS skills can launch sophisticated attacks. </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Legally those developing malware may be found to be accessories to the crimes of others. For instance, in the US in 2018 Taylor Huddleston was sentenced to 33 months in prison for selling amongst other things ‘</a:t>
            </a:r>
            <a:r>
              <a:rPr lang="en-AU" dirty="0" err="1" smtClean="0">
                <a:solidFill>
                  <a:srgbClr val="333333"/>
                </a:solidFill>
                <a:latin typeface="Tahoma" panose="020B0604030504040204" pitchFamily="34" charset="0"/>
                <a:ea typeface="Tahoma" panose="020B0604030504040204" pitchFamily="34" charset="0"/>
                <a:cs typeface="Tahoma" panose="020B0604030504040204" pitchFamily="34" charset="0"/>
              </a:rPr>
              <a:t>NanoCore</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 RAT’.  </a:t>
            </a:r>
            <a:endParaRPr lang="en-AU"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971237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Cybercrime</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2585323"/>
          </a:xfrm>
          <a:prstGeom prst="rect">
            <a:avLst/>
          </a:prstGeom>
        </p:spPr>
        <p:txBody>
          <a:bodyPr wrap="square">
            <a:spAutoFit/>
          </a:bodyPr>
          <a:lstStyle/>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The market for malware operates both relatively openly online but also in a more clandestine manner on the ‘dark web’. Very famous example of an online store where a whole range of elicit goods could be bought was The Silk Road. </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Ransomware in particular has received a lot of attention recently given high profile examples but also its impact on SMEs and even micro enterprises and individuals.</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The difficulty is that often the perpetrators of the crimes are located in jurisdictions without any extradition treaty with countries like AU.   </a:t>
            </a:r>
            <a:endParaRPr lang="en-AU"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5880245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Cybercrime</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2031325"/>
          </a:xfrm>
          <a:prstGeom prst="rect">
            <a:avLst/>
          </a:prstGeom>
        </p:spPr>
        <p:txBody>
          <a:bodyPr wrap="square">
            <a:spAutoFit/>
          </a:bodyPr>
          <a:lstStyle/>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The leading international agreement on cybercrime is the Council of Europe Convention on Cybercrime that has been ratified by a number of non-European nations including Australia, US, Canada and Japan.</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This Convention recognises the transboundary nature of cybercrime and the need for cooperation and thus collaborative law enforcement.</a:t>
            </a:r>
          </a:p>
          <a:p>
            <a:pPr marL="285750" indent="-285750">
              <a:buFont typeface="Arial" panose="020B0604020202020204" pitchFamily="34" charset="0"/>
              <a:buChar char="•"/>
            </a:pPr>
            <a:r>
              <a:rPr lang="en-AU" dirty="0">
                <a:latin typeface="Tahoma" panose="020B0604030504040204" pitchFamily="34" charset="0"/>
                <a:ea typeface="Tahoma" panose="020B0604030504040204" pitchFamily="34" charset="0"/>
                <a:cs typeface="Tahoma" panose="020B0604030504040204" pitchFamily="34" charset="0"/>
              </a:rPr>
              <a:t>However, despite the fact that this has been signed by 53 States 8 have failed to ratify including Ireland, Greece and Sweden.  </a:t>
            </a:r>
            <a:endParaRPr lang="en-AU" dirty="0" smtClean="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593269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Cybercrime</a:t>
            </a:r>
            <a:endParaRPr lang="en-AU" altLang="en-US" sz="2100" b="1" dirty="0">
              <a:solidFill>
                <a:schemeClr val="bg1"/>
              </a:solidFill>
              <a:ea typeface="Tahoma" panose="020B0604030504040204" pitchFamily="34" charset="0"/>
              <a:cs typeface="Tahoma" panose="020B060403050404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616" y="2276872"/>
            <a:ext cx="6368030" cy="3584724"/>
          </a:xfrm>
          <a:prstGeom prst="rect">
            <a:avLst/>
          </a:prstGeom>
        </p:spPr>
      </p:pic>
    </p:spTree>
    <p:extLst>
      <p:ext uri="{BB962C8B-B14F-4D97-AF65-F5344CB8AC3E}">
        <p14:creationId xmlns:p14="http://schemas.microsoft.com/office/powerpoint/2010/main" val="18819814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Cybercrime</a:t>
            </a:r>
            <a:endParaRPr lang="en-AU" altLang="en-US" sz="2100" b="1" dirty="0">
              <a:solidFill>
                <a:schemeClr val="bg1"/>
              </a:solidFill>
              <a:ea typeface="Tahoma" panose="020B0604030504040204" pitchFamily="34" charset="0"/>
              <a:cs typeface="Tahoma" panose="020B060403050404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3768" y="2132856"/>
            <a:ext cx="3933916" cy="4010925"/>
          </a:xfrm>
          <a:prstGeom prst="rect">
            <a:avLst/>
          </a:prstGeom>
        </p:spPr>
      </p:pic>
    </p:spTree>
    <p:extLst>
      <p:ext uri="{BB962C8B-B14F-4D97-AF65-F5344CB8AC3E}">
        <p14:creationId xmlns:p14="http://schemas.microsoft.com/office/powerpoint/2010/main" val="147588964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Cybercrime</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1754326"/>
          </a:xfrm>
          <a:prstGeom prst="rect">
            <a:avLst/>
          </a:prstGeom>
        </p:spPr>
        <p:txBody>
          <a:bodyPr wrap="square">
            <a:spAutoFit/>
          </a:bodyPr>
          <a:lstStyle/>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“Cybercrime</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 is regulated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under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the </a:t>
            </a:r>
            <a:r>
              <a:rPr lang="en-AU" i="1" dirty="0">
                <a:solidFill>
                  <a:srgbClr val="333333"/>
                </a:solidFill>
                <a:latin typeface="Tahoma" panose="020B0604030504040204" pitchFamily="34" charset="0"/>
                <a:ea typeface="Tahoma" panose="020B0604030504040204" pitchFamily="34" charset="0"/>
                <a:cs typeface="Tahoma" panose="020B0604030504040204" pitchFamily="34" charset="0"/>
              </a:rPr>
              <a:t>Criminal Code Act 1995</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 (</a:t>
            </a:r>
            <a:r>
              <a:rPr lang="en-AU" dirty="0" err="1">
                <a:solidFill>
                  <a:srgbClr val="333333"/>
                </a:solidFill>
                <a:latin typeface="Tahoma" panose="020B0604030504040204" pitchFamily="34" charset="0"/>
                <a:ea typeface="Tahoma" panose="020B0604030504040204" pitchFamily="34" charset="0"/>
                <a:cs typeface="Tahoma" panose="020B0604030504040204" pitchFamily="34" charset="0"/>
              </a:rPr>
              <a:t>Cth</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 C</a:t>
            </a:r>
            <a:r>
              <a:rPr lang="en-AU" dirty="0" smtClean="0"/>
              <a:t>omputer </a:t>
            </a:r>
            <a:r>
              <a:rPr lang="en-AU" dirty="0"/>
              <a:t>intrusion and unauthorised access to or </a:t>
            </a:r>
            <a:r>
              <a:rPr lang="en-AU" dirty="0" smtClean="0"/>
              <a:t>modification/ destruction </a:t>
            </a:r>
            <a:r>
              <a:rPr lang="en-AU" dirty="0"/>
              <a:t>of data </a:t>
            </a:r>
            <a:r>
              <a:rPr lang="en-AU" dirty="0" smtClean="0"/>
              <a:t>are </a:t>
            </a:r>
            <a:r>
              <a:rPr lang="en-AU" dirty="0"/>
              <a:t>offences </a:t>
            </a:r>
            <a:r>
              <a:rPr lang="en-AU" dirty="0" smtClean="0"/>
              <a:t>introduced by</a:t>
            </a:r>
            <a:r>
              <a:rPr lang="en-AU" dirty="0"/>
              <a:t> </a:t>
            </a:r>
            <a:r>
              <a:rPr lang="en-AU" i="1" dirty="0"/>
              <a:t>Cybercrime Act 2001</a:t>
            </a:r>
            <a:r>
              <a:rPr lang="en-AU" dirty="0"/>
              <a:t> (</a:t>
            </a:r>
            <a:r>
              <a:rPr lang="en-AU" dirty="0" err="1"/>
              <a:t>Cth</a:t>
            </a:r>
            <a:r>
              <a:rPr lang="en-AU" dirty="0"/>
              <a:t>).</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 </a:t>
            </a: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This is then supplemented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by State and Territory laws that deal with specific issues (e.g. cyber-stalking and </a:t>
            </a:r>
            <a:r>
              <a:rPr lang="en-AU" dirty="0" err="1">
                <a:solidFill>
                  <a:srgbClr val="333333"/>
                </a:solidFill>
                <a:latin typeface="Tahoma" panose="020B0604030504040204" pitchFamily="34" charset="0"/>
                <a:ea typeface="Tahoma" panose="020B0604030504040204" pitchFamily="34" charset="0"/>
                <a:cs typeface="Tahoma" panose="020B0604030504040204" pitchFamily="34" charset="0"/>
              </a:rPr>
              <a:t>harrassment</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t>
            </a:r>
            <a:endParaRPr lang="en-AU"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7166076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199CBF6-B5D1-4DDE-87E1-93C822EB0C98}" type="slidenum">
              <a:rPr lang="en-GB" smtClean="0"/>
              <a:pPr/>
              <a:t>2</a:t>
            </a:fld>
            <a:endParaRPr lang="en-GB"/>
          </a:p>
        </p:txBody>
      </p:sp>
      <p:sp>
        <p:nvSpPr>
          <p:cNvPr id="5" name="Rectangle 2"/>
          <p:cNvSpPr txBox="1">
            <a:spLocks noChangeArrowheads="1"/>
          </p:cNvSpPr>
          <p:nvPr/>
        </p:nvSpPr>
        <p:spPr bwMode="auto">
          <a:xfrm>
            <a:off x="139382" y="1124744"/>
            <a:ext cx="7348433"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l" rtl="0" fontAlgn="base">
              <a:spcBef>
                <a:spcPct val="0"/>
              </a:spcBef>
              <a:spcAft>
                <a:spcPct val="0"/>
              </a:spcAft>
              <a:defRPr sz="3600" kern="1200">
                <a:solidFill>
                  <a:srgbClr val="527688"/>
                </a:solidFill>
                <a:latin typeface="+mj-lt"/>
                <a:ea typeface="+mj-ea"/>
                <a:cs typeface="+mj-cs"/>
              </a:defRPr>
            </a:lvl1pPr>
            <a:lvl2pPr algn="l" rtl="0" fontAlgn="base">
              <a:spcBef>
                <a:spcPct val="0"/>
              </a:spcBef>
              <a:spcAft>
                <a:spcPct val="0"/>
              </a:spcAft>
              <a:defRPr sz="3600">
                <a:solidFill>
                  <a:srgbClr val="527688"/>
                </a:solidFill>
                <a:latin typeface="Arial" charset="0"/>
                <a:ea typeface="Arial" charset="0"/>
                <a:cs typeface="Arial" charset="0"/>
              </a:defRPr>
            </a:lvl2pPr>
            <a:lvl3pPr algn="l" rtl="0" fontAlgn="base">
              <a:spcBef>
                <a:spcPct val="0"/>
              </a:spcBef>
              <a:spcAft>
                <a:spcPct val="0"/>
              </a:spcAft>
              <a:defRPr sz="3600">
                <a:solidFill>
                  <a:srgbClr val="527688"/>
                </a:solidFill>
                <a:latin typeface="Arial" charset="0"/>
                <a:ea typeface="Arial" charset="0"/>
                <a:cs typeface="Arial" charset="0"/>
              </a:defRPr>
            </a:lvl3pPr>
            <a:lvl4pPr algn="l" rtl="0" fontAlgn="base">
              <a:spcBef>
                <a:spcPct val="0"/>
              </a:spcBef>
              <a:spcAft>
                <a:spcPct val="0"/>
              </a:spcAft>
              <a:defRPr sz="3600">
                <a:solidFill>
                  <a:srgbClr val="527688"/>
                </a:solidFill>
                <a:latin typeface="Arial" charset="0"/>
                <a:ea typeface="Arial" charset="0"/>
                <a:cs typeface="Arial" charset="0"/>
              </a:defRPr>
            </a:lvl4pPr>
            <a:lvl5pPr algn="l" rtl="0" fontAlgn="base">
              <a:spcBef>
                <a:spcPct val="0"/>
              </a:spcBef>
              <a:spcAft>
                <a:spcPct val="0"/>
              </a:spcAft>
              <a:defRPr sz="3600">
                <a:solidFill>
                  <a:srgbClr val="527688"/>
                </a:solidFill>
                <a:latin typeface="Arial" charset="0"/>
                <a:ea typeface="Arial" charset="0"/>
                <a:cs typeface="Arial" charset="0"/>
              </a:defRPr>
            </a:lvl5pPr>
            <a:lvl6pPr marL="457200" algn="l" rtl="0" fontAlgn="base">
              <a:spcBef>
                <a:spcPct val="0"/>
              </a:spcBef>
              <a:spcAft>
                <a:spcPct val="0"/>
              </a:spcAft>
              <a:defRPr sz="3600">
                <a:solidFill>
                  <a:srgbClr val="527688"/>
                </a:solidFill>
                <a:latin typeface="Arial" charset="0"/>
                <a:ea typeface="Arial" charset="0"/>
                <a:cs typeface="Arial" charset="0"/>
              </a:defRPr>
            </a:lvl6pPr>
            <a:lvl7pPr marL="914400" algn="l" rtl="0" fontAlgn="base">
              <a:spcBef>
                <a:spcPct val="0"/>
              </a:spcBef>
              <a:spcAft>
                <a:spcPct val="0"/>
              </a:spcAft>
              <a:defRPr sz="3600">
                <a:solidFill>
                  <a:srgbClr val="527688"/>
                </a:solidFill>
                <a:latin typeface="Arial" charset="0"/>
                <a:ea typeface="Arial" charset="0"/>
                <a:cs typeface="Arial" charset="0"/>
              </a:defRPr>
            </a:lvl7pPr>
            <a:lvl8pPr marL="1371600" algn="l" rtl="0" fontAlgn="base">
              <a:spcBef>
                <a:spcPct val="0"/>
              </a:spcBef>
              <a:spcAft>
                <a:spcPct val="0"/>
              </a:spcAft>
              <a:defRPr sz="3600">
                <a:solidFill>
                  <a:srgbClr val="527688"/>
                </a:solidFill>
                <a:latin typeface="Arial" charset="0"/>
                <a:ea typeface="Arial" charset="0"/>
                <a:cs typeface="Arial" charset="0"/>
              </a:defRPr>
            </a:lvl8pPr>
            <a:lvl9pPr marL="1828800" algn="l" rtl="0" fontAlgn="base">
              <a:spcBef>
                <a:spcPct val="0"/>
              </a:spcBef>
              <a:spcAft>
                <a:spcPct val="0"/>
              </a:spcAft>
              <a:defRPr sz="3600">
                <a:solidFill>
                  <a:srgbClr val="527688"/>
                </a:solidFill>
                <a:latin typeface="Arial" charset="0"/>
                <a:ea typeface="Arial" charset="0"/>
                <a:cs typeface="Arial" charset="0"/>
              </a:defRPr>
            </a:lvl9pPr>
          </a:lstStyle>
          <a:p>
            <a:r>
              <a:rPr lang="en-GB" sz="3200" b="1" dirty="0" smtClean="0">
                <a:solidFill>
                  <a:schemeClr val="tx1"/>
                </a:solidFill>
                <a:latin typeface="Tahoma" panose="020B0604030504040204" pitchFamily="34" charset="0"/>
                <a:ea typeface="Tahoma" panose="020B0604030504040204" pitchFamily="34" charset="0"/>
                <a:cs typeface="Tahoma" panose="020B0604030504040204" pitchFamily="34" charset="0"/>
              </a:rPr>
              <a:t>SEMINAR OVERVIEW</a:t>
            </a:r>
            <a:endParaRPr lang="en-GB" sz="32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6" name="Rectangle 5"/>
          <p:cNvSpPr/>
          <p:nvPr/>
        </p:nvSpPr>
        <p:spPr>
          <a:xfrm>
            <a:off x="172851" y="2492896"/>
            <a:ext cx="8753098" cy="2308324"/>
          </a:xfrm>
          <a:prstGeom prst="rect">
            <a:avLst/>
          </a:prstGeom>
        </p:spPr>
        <p:txBody>
          <a:bodyPr wrap="square">
            <a:spAutoFit/>
          </a:bodyPr>
          <a:lstStyle/>
          <a:p>
            <a:pPr marL="457200" indent="-457200">
              <a:lnSpc>
                <a:spcPct val="90000"/>
              </a:lnSpc>
              <a:buFont typeface="+mj-lt"/>
              <a:buAutoNum type="arabicPeriod"/>
            </a:pPr>
            <a:r>
              <a:rPr lang="en-AU" sz="2000" dirty="0">
                <a:solidFill>
                  <a:srgbClr val="292929"/>
                </a:solidFill>
              </a:rPr>
              <a:t>Policy documents and </a:t>
            </a:r>
            <a:r>
              <a:rPr lang="en-AU" sz="2000" dirty="0" smtClean="0">
                <a:solidFill>
                  <a:srgbClr val="292929"/>
                </a:solidFill>
              </a:rPr>
              <a:t>developments</a:t>
            </a:r>
            <a:endParaRPr lang="en-AU" sz="2000" dirty="0" smtClean="0">
              <a:solidFill>
                <a:srgbClr val="292929"/>
              </a:solidFill>
            </a:endParaRPr>
          </a:p>
          <a:p>
            <a:pPr marL="457200" indent="-457200">
              <a:lnSpc>
                <a:spcPct val="90000"/>
              </a:lnSpc>
              <a:buFont typeface="+mj-lt"/>
              <a:buAutoNum type="arabicPeriod"/>
            </a:pPr>
            <a:r>
              <a:rPr lang="en-AU" sz="2000" dirty="0" smtClean="0">
                <a:solidFill>
                  <a:srgbClr val="292929"/>
                </a:solidFill>
              </a:rPr>
              <a:t>Demonstrating th</a:t>
            </a:r>
            <a:r>
              <a:rPr lang="en-AU" sz="2000" dirty="0" smtClean="0">
                <a:solidFill>
                  <a:srgbClr val="292929"/>
                </a:solidFill>
              </a:rPr>
              <a:t>e legal patchwork</a:t>
            </a:r>
            <a:endParaRPr lang="en-AU" sz="2000" dirty="0" smtClean="0">
              <a:solidFill>
                <a:srgbClr val="292929"/>
              </a:solidFill>
            </a:endParaRPr>
          </a:p>
          <a:p>
            <a:pPr marL="914400" lvl="1" indent="-457200">
              <a:lnSpc>
                <a:spcPct val="90000"/>
              </a:lnSpc>
              <a:buFont typeface="+mj-lt"/>
              <a:buAutoNum type="alphaLcParenR"/>
            </a:pPr>
            <a:r>
              <a:rPr lang="en-AU" sz="2000" dirty="0" smtClean="0">
                <a:solidFill>
                  <a:srgbClr val="292929"/>
                </a:solidFill>
              </a:rPr>
              <a:t>Cybercrime</a:t>
            </a:r>
            <a:endParaRPr lang="en-AU" sz="2000" dirty="0">
              <a:solidFill>
                <a:srgbClr val="292929"/>
              </a:solidFill>
            </a:endParaRPr>
          </a:p>
          <a:p>
            <a:pPr marL="914400" lvl="1" indent="-457200">
              <a:lnSpc>
                <a:spcPct val="90000"/>
              </a:lnSpc>
              <a:buFont typeface="+mj-lt"/>
              <a:buAutoNum type="alphaLcParenR"/>
            </a:pPr>
            <a:r>
              <a:rPr lang="en-AU" sz="2000" dirty="0" smtClean="0">
                <a:solidFill>
                  <a:srgbClr val="292929"/>
                </a:solidFill>
              </a:rPr>
              <a:t>Critical infrastructure protection</a:t>
            </a:r>
          </a:p>
          <a:p>
            <a:pPr marL="914400" lvl="1" indent="-457200">
              <a:lnSpc>
                <a:spcPct val="90000"/>
              </a:lnSpc>
              <a:buFont typeface="+mj-lt"/>
              <a:buAutoNum type="alphaLcParenR"/>
            </a:pPr>
            <a:r>
              <a:rPr lang="en-AU" sz="2000" dirty="0" smtClean="0">
                <a:solidFill>
                  <a:srgbClr val="292929"/>
                </a:solidFill>
              </a:rPr>
              <a:t>Data protection/privacy</a:t>
            </a:r>
            <a:endParaRPr lang="en-AU" sz="2000" dirty="0" smtClean="0">
              <a:solidFill>
                <a:srgbClr val="292929"/>
              </a:solidFill>
            </a:endParaRPr>
          </a:p>
          <a:p>
            <a:pPr marL="914400" lvl="1" indent="-457200">
              <a:lnSpc>
                <a:spcPct val="90000"/>
              </a:lnSpc>
              <a:buFont typeface="+mj-lt"/>
              <a:buAutoNum type="alphaLcParenR"/>
            </a:pPr>
            <a:r>
              <a:rPr lang="en-AU" sz="2000" dirty="0" smtClean="0">
                <a:solidFill>
                  <a:srgbClr val="292929"/>
                </a:solidFill>
              </a:rPr>
              <a:t>Commercial contracts.</a:t>
            </a:r>
          </a:p>
          <a:p>
            <a:pPr marL="457200" indent="-457200">
              <a:lnSpc>
                <a:spcPct val="90000"/>
              </a:lnSpc>
              <a:buFont typeface="+mj-lt"/>
              <a:buAutoNum type="arabicPeriod"/>
            </a:pPr>
            <a:r>
              <a:rPr lang="en-AU" sz="2000" dirty="0" smtClean="0">
                <a:solidFill>
                  <a:srgbClr val="292929"/>
                </a:solidFill>
              </a:rPr>
              <a:t>Exercise</a:t>
            </a:r>
          </a:p>
          <a:p>
            <a:pPr marL="457200" indent="-457200">
              <a:lnSpc>
                <a:spcPct val="90000"/>
              </a:lnSpc>
              <a:buFont typeface="+mj-lt"/>
              <a:buAutoNum type="arabicPeriod"/>
            </a:pPr>
            <a:r>
              <a:rPr lang="en-AU" sz="2000" dirty="0" smtClean="0">
                <a:solidFill>
                  <a:srgbClr val="292929"/>
                </a:solidFill>
              </a:rPr>
              <a:t>Q&amp;A</a:t>
            </a:r>
            <a:endParaRPr lang="en-AU" sz="2000" dirty="0" smtClean="0">
              <a:solidFill>
                <a:srgbClr val="292929"/>
              </a:solidFill>
            </a:endParaRPr>
          </a:p>
        </p:txBody>
      </p:sp>
    </p:spTree>
    <p:extLst>
      <p:ext uri="{BB962C8B-B14F-4D97-AF65-F5344CB8AC3E}">
        <p14:creationId xmlns:p14="http://schemas.microsoft.com/office/powerpoint/2010/main" val="22886059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Cybercrime</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2585323"/>
          </a:xfrm>
          <a:prstGeom prst="rect">
            <a:avLst/>
          </a:prstGeom>
        </p:spPr>
        <p:txBody>
          <a:bodyPr wrap="square">
            <a:spAutoFit/>
          </a:bodyPr>
          <a:lstStyle/>
          <a:p>
            <a:r>
              <a:rPr lang="en-AU" dirty="0"/>
              <a:t>Parts 10.7 and 10.8 of the </a:t>
            </a:r>
            <a:r>
              <a:rPr lang="en-AU" i="1" dirty="0"/>
              <a:t>Criminal Code Act 1995</a:t>
            </a:r>
            <a:r>
              <a:rPr lang="en-AU" dirty="0"/>
              <a:t> (</a:t>
            </a:r>
            <a:r>
              <a:rPr lang="en-AU" dirty="0" err="1"/>
              <a:t>Cth</a:t>
            </a:r>
            <a:r>
              <a:rPr lang="en-AU" dirty="0"/>
              <a:t>) </a:t>
            </a:r>
            <a:r>
              <a:rPr lang="en-AU" dirty="0" smtClean="0"/>
              <a:t>criminalise </a:t>
            </a:r>
            <a:r>
              <a:rPr lang="en-AU" dirty="0"/>
              <a:t>the </a:t>
            </a:r>
            <a:r>
              <a:rPr lang="en-AU" dirty="0" smtClean="0"/>
              <a:t>following:</a:t>
            </a:r>
            <a:endParaRPr lang="en-AU" dirty="0"/>
          </a:p>
          <a:p>
            <a:pPr lvl="1"/>
            <a:r>
              <a:rPr lang="en-AU" dirty="0"/>
              <a:t>Computer intrusions</a:t>
            </a:r>
          </a:p>
          <a:p>
            <a:pPr lvl="1"/>
            <a:r>
              <a:rPr lang="en-AU" dirty="0"/>
              <a:t>Unauthorised modification of data, such as the destruction of data</a:t>
            </a:r>
          </a:p>
          <a:p>
            <a:pPr lvl="1"/>
            <a:r>
              <a:rPr lang="en-AU" dirty="0"/>
              <a:t>Unauthorised impairment of electronic communications, such as denial of service attacks</a:t>
            </a:r>
          </a:p>
          <a:p>
            <a:pPr lvl="1"/>
            <a:r>
              <a:rPr lang="en-AU" dirty="0"/>
              <a:t>Creation and distribution of malicious software (such as malware, viruses and ransomware)</a:t>
            </a:r>
          </a:p>
          <a:p>
            <a:pPr lvl="1"/>
            <a:r>
              <a:rPr lang="en-AU" dirty="0"/>
              <a:t>Dishonestly obtaining or dealing in personal financial information</a:t>
            </a:r>
          </a:p>
        </p:txBody>
      </p:sp>
    </p:spTree>
    <p:extLst>
      <p:ext uri="{BB962C8B-B14F-4D97-AF65-F5344CB8AC3E}">
        <p14:creationId xmlns:p14="http://schemas.microsoft.com/office/powerpoint/2010/main" val="192273783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6" y="1301948"/>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The protection of critical infrastructures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2308324"/>
          </a:xfrm>
          <a:prstGeom prst="rect">
            <a:avLst/>
          </a:prstGeom>
        </p:spPr>
        <p:txBody>
          <a:bodyPr wrap="square">
            <a:spAutoFit/>
          </a:bodyPr>
          <a:lstStyle/>
          <a:p>
            <a:pPr marL="285750" indent="-285750">
              <a:buFont typeface="Arial" panose="020B0604020202020204" pitchFamily="34" charset="0"/>
              <a:buChar char="•"/>
            </a:pPr>
            <a:r>
              <a:rPr lang="en-AU" dirty="0"/>
              <a:t>Critical Infrastructures are essential services for the well-being of citizens. Without their adequate protection there would be serious consequences for society. We are dependent on their proper functioning. </a:t>
            </a:r>
            <a:endParaRPr lang="en-AU" dirty="0" smtClean="0"/>
          </a:p>
          <a:p>
            <a:pPr marL="285750" indent="-285750">
              <a:buFont typeface="Arial" panose="020B0604020202020204" pitchFamily="34" charset="0"/>
              <a:buChar char="•"/>
            </a:pPr>
            <a:r>
              <a:rPr lang="en-AU" dirty="0" smtClean="0"/>
              <a:t>However </a:t>
            </a:r>
            <a:r>
              <a:rPr lang="en-AU" dirty="0"/>
              <a:t>they are vulnerable, natural disasters, criminal or terrorist attacks all have the capacity to disrupt their functioning. These infrastructures range from energy and transport installations, electricity and gas supply and ports and airports. </a:t>
            </a:r>
            <a:endParaRPr lang="en-AU" dirty="0" smtClean="0"/>
          </a:p>
          <a:p>
            <a:pPr marL="285750" indent="-285750">
              <a:buFont typeface="Arial" panose="020B0604020202020204" pitchFamily="34" charset="0"/>
              <a:buChar char="•"/>
            </a:pPr>
            <a:endParaRPr lang="en-AU" dirty="0"/>
          </a:p>
        </p:txBody>
      </p:sp>
    </p:spTree>
    <p:extLst>
      <p:ext uri="{BB962C8B-B14F-4D97-AF65-F5344CB8AC3E}">
        <p14:creationId xmlns:p14="http://schemas.microsoft.com/office/powerpoint/2010/main" val="5671602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67544" y="1124744"/>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The protection of critical infrastructures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611560" y="1949648"/>
            <a:ext cx="7920880" cy="4524315"/>
          </a:xfrm>
          <a:prstGeom prst="rect">
            <a:avLst/>
          </a:prstGeom>
        </p:spPr>
        <p:txBody>
          <a:bodyPr wrap="square">
            <a:spAutoFit/>
          </a:bodyPr>
          <a:lstStyle/>
          <a:p>
            <a:pPr marL="285750" indent="-285750">
              <a:buFont typeface="Arial" panose="020B0604020202020204" pitchFamily="34" charset="0"/>
              <a:buChar char="•"/>
            </a:pPr>
            <a:r>
              <a:rPr lang="en-AU" dirty="0"/>
              <a:t>It must be understood that a key concern in the protection of critical infrastructures is that many of these public assets are in private ownership. </a:t>
            </a:r>
            <a:endParaRPr lang="en-AU" dirty="0" smtClean="0"/>
          </a:p>
          <a:p>
            <a:pPr marL="285750" indent="-285750">
              <a:buFont typeface="Arial" panose="020B0604020202020204" pitchFamily="34" charset="0"/>
              <a:buChar char="•"/>
            </a:pPr>
            <a:r>
              <a:rPr lang="en-AU" dirty="0" smtClean="0"/>
              <a:t>It </a:t>
            </a:r>
            <a:r>
              <a:rPr lang="en-AU" dirty="0"/>
              <a:t>is not </a:t>
            </a:r>
            <a:r>
              <a:rPr lang="en-AU" dirty="0" smtClean="0"/>
              <a:t>always entirely </a:t>
            </a:r>
            <a:r>
              <a:rPr lang="en-AU" dirty="0"/>
              <a:t>clear where private sector obligations end and public sector responsibilities </a:t>
            </a:r>
            <a:r>
              <a:rPr lang="en-AU" dirty="0" smtClean="0"/>
              <a:t>begin and this </a:t>
            </a:r>
            <a:r>
              <a:rPr lang="en-AU" dirty="0"/>
              <a:t>is an important consideration as this privatisation changes the regulatory landscape</a:t>
            </a:r>
            <a:r>
              <a:rPr lang="en-AU" dirty="0" smtClean="0"/>
              <a:t>. </a:t>
            </a:r>
          </a:p>
          <a:p>
            <a:pPr marL="285750" indent="-285750">
              <a:buFont typeface="Arial" panose="020B0604020202020204" pitchFamily="34" charset="0"/>
              <a:buChar char="•"/>
            </a:pPr>
            <a:r>
              <a:rPr lang="en-AU" dirty="0" smtClean="0"/>
              <a:t>Indeed </a:t>
            </a:r>
            <a:r>
              <a:rPr lang="en-AU" dirty="0"/>
              <a:t>as observed by Lazari, this private ownership has brought a mix of public duties imposed by legislators and private business interests associated with the protection of a business asset</a:t>
            </a:r>
            <a:r>
              <a:rPr lang="en-AU" dirty="0" smtClean="0"/>
              <a:t>. As </a:t>
            </a:r>
            <a:r>
              <a:rPr lang="en-AU" dirty="0"/>
              <a:t>a result standards for measuring and counteracting threats as a means of managing risk have been developed. </a:t>
            </a:r>
            <a:endParaRPr lang="en-AU" dirty="0" smtClean="0"/>
          </a:p>
          <a:p>
            <a:pPr marL="285750" indent="-285750">
              <a:buFont typeface="Arial" panose="020B0604020202020204" pitchFamily="34" charset="0"/>
              <a:buChar char="•"/>
            </a:pPr>
            <a:r>
              <a:rPr lang="en-AU" dirty="0" smtClean="0"/>
              <a:t>De </a:t>
            </a:r>
            <a:r>
              <a:rPr lang="en-AU" dirty="0" err="1"/>
              <a:t>Bruijne</a:t>
            </a:r>
            <a:r>
              <a:rPr lang="en-AU" dirty="0"/>
              <a:t> and van </a:t>
            </a:r>
            <a:r>
              <a:rPr lang="en-AU" dirty="0" err="1"/>
              <a:t>Eeten</a:t>
            </a:r>
            <a:r>
              <a:rPr lang="en-AU" dirty="0"/>
              <a:t> have noted that despite the fact that these infrastructures are critical for society has not stopped this institutional restructuring resulting in a situation in which governments are increasingly reliant on private </a:t>
            </a:r>
            <a:r>
              <a:rPr lang="en-AU" dirty="0" smtClean="0"/>
              <a:t>parties. </a:t>
            </a:r>
          </a:p>
          <a:p>
            <a:pPr marL="285750" indent="-285750">
              <a:buFont typeface="Arial" panose="020B0604020202020204" pitchFamily="34" charset="0"/>
              <a:buChar char="•"/>
            </a:pPr>
            <a:endParaRPr lang="en-AU" dirty="0"/>
          </a:p>
        </p:txBody>
      </p:sp>
    </p:spTree>
    <p:extLst>
      <p:ext uri="{BB962C8B-B14F-4D97-AF65-F5344CB8AC3E}">
        <p14:creationId xmlns:p14="http://schemas.microsoft.com/office/powerpoint/2010/main" val="88191271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67544" y="1124744"/>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The protection of critical infrastructures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611560" y="1949648"/>
            <a:ext cx="7920880" cy="3139321"/>
          </a:xfrm>
          <a:prstGeom prst="rect">
            <a:avLst/>
          </a:prstGeom>
        </p:spPr>
        <p:txBody>
          <a:bodyPr wrap="square">
            <a:spAutoFit/>
          </a:bodyPr>
          <a:lstStyle/>
          <a:p>
            <a:pPr marL="285750" indent="-285750">
              <a:buFont typeface="Arial" panose="020B0604020202020204" pitchFamily="34" charset="0"/>
              <a:buChar char="•"/>
            </a:pPr>
            <a:r>
              <a:rPr lang="en-AU" dirty="0" smtClean="0"/>
              <a:t>De </a:t>
            </a:r>
            <a:r>
              <a:rPr lang="en-AU" dirty="0" err="1"/>
              <a:t>Bruijne</a:t>
            </a:r>
            <a:r>
              <a:rPr lang="en-AU" dirty="0"/>
              <a:t> and van </a:t>
            </a:r>
            <a:r>
              <a:rPr lang="en-AU" dirty="0" err="1"/>
              <a:t>Eeten</a:t>
            </a:r>
            <a:r>
              <a:rPr lang="en-AU" dirty="0"/>
              <a:t> have noted that despite the fact that these infrastructures are critical for society has not stopped this institutional restructuring resulting in a situation in which governments are increasingly reliant on private </a:t>
            </a:r>
            <a:r>
              <a:rPr lang="en-AU" dirty="0" smtClean="0"/>
              <a:t>parties. </a:t>
            </a:r>
          </a:p>
          <a:p>
            <a:pPr marL="285750" indent="-285750">
              <a:buFont typeface="Arial" panose="020B0604020202020204" pitchFamily="34" charset="0"/>
              <a:buChar char="•"/>
            </a:pPr>
            <a:r>
              <a:rPr lang="en-AU" dirty="0"/>
              <a:t>A clear difficulty with this situation is that in this institutionally fragmented environment, although all parties may agree that critical infrastructure protection is important, problems arise when it becomes clear that governments expect private sector investment in the security and reliability beyond what it would deem necessary for its business continuity requirements</a:t>
            </a:r>
            <a:endParaRPr lang="en-AU" dirty="0" smtClean="0"/>
          </a:p>
          <a:p>
            <a:pPr marL="285750" indent="-285750">
              <a:buFont typeface="Arial" panose="020B0604020202020204" pitchFamily="34" charset="0"/>
              <a:buChar char="•"/>
            </a:pPr>
            <a:endParaRPr lang="en-AU" dirty="0"/>
          </a:p>
        </p:txBody>
      </p:sp>
    </p:spTree>
    <p:extLst>
      <p:ext uri="{BB962C8B-B14F-4D97-AF65-F5344CB8AC3E}">
        <p14:creationId xmlns:p14="http://schemas.microsoft.com/office/powerpoint/2010/main" val="250052760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67544" y="1124744"/>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The protection of critical infrastructures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611560" y="1949648"/>
            <a:ext cx="7920880" cy="3416320"/>
          </a:xfrm>
          <a:prstGeom prst="rect">
            <a:avLst/>
          </a:prstGeom>
        </p:spPr>
        <p:txBody>
          <a:bodyPr wrap="square">
            <a:spAutoFit/>
          </a:bodyPr>
          <a:lstStyle/>
          <a:p>
            <a:pPr marL="285750" indent="-285750">
              <a:buFont typeface="Arial" panose="020B0604020202020204" pitchFamily="34" charset="0"/>
              <a:buChar char="•"/>
            </a:pPr>
            <a:r>
              <a:rPr lang="en-AU" dirty="0"/>
              <a:t>Aside from the economic interests associated with critical infrastructure protection the private ownership of critical infrastructures also means that cooperation and information sharing is often built on voluntary action as described above</a:t>
            </a:r>
            <a:r>
              <a:rPr lang="en-AU" dirty="0" smtClean="0"/>
              <a:t>.</a:t>
            </a:r>
          </a:p>
          <a:p>
            <a:pPr marL="285750" indent="-285750">
              <a:buFont typeface="Arial" panose="020B0604020202020204" pitchFamily="34" charset="0"/>
              <a:buChar char="•"/>
            </a:pPr>
            <a:r>
              <a:rPr lang="en-AU" dirty="0" smtClean="0"/>
              <a:t>As </a:t>
            </a:r>
            <a:r>
              <a:rPr lang="en-AU" dirty="0"/>
              <a:t>observed by Willis </a:t>
            </a:r>
            <a:r>
              <a:rPr lang="en-AU" i="1" dirty="0"/>
              <a:t>et al., </a:t>
            </a:r>
            <a:r>
              <a:rPr lang="en-AU" dirty="0"/>
              <a:t>this presents certain clear difficulties in relation to the perception that within the private sector there is a concerned about sharing information with the public sector and </a:t>
            </a:r>
            <a:r>
              <a:rPr lang="en-AU" dirty="0" smtClean="0"/>
              <a:t>confidentiality.</a:t>
            </a:r>
          </a:p>
          <a:p>
            <a:pPr marL="285750" indent="-285750">
              <a:buFont typeface="Arial" panose="020B0604020202020204" pitchFamily="34" charset="0"/>
              <a:buChar char="•"/>
            </a:pPr>
            <a:r>
              <a:rPr lang="en-AU" dirty="0"/>
              <a:t>This concentrates on the risks associated with making vulnerabilities public, issues concerning liability and the potential for inadvertently highlighting the need for new regulatory </a:t>
            </a:r>
            <a:r>
              <a:rPr lang="en-AU" dirty="0" smtClean="0"/>
              <a:t>mechanisms – for more see: ENISA (2011). 	</a:t>
            </a:r>
            <a:endParaRPr lang="en-AU" dirty="0"/>
          </a:p>
        </p:txBody>
      </p:sp>
    </p:spTree>
    <p:extLst>
      <p:ext uri="{BB962C8B-B14F-4D97-AF65-F5344CB8AC3E}">
        <p14:creationId xmlns:p14="http://schemas.microsoft.com/office/powerpoint/2010/main" val="321848837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67544" y="1124744"/>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The protection of critical infrastructures</a:t>
            </a:r>
            <a:endParaRPr lang="en-AU" altLang="en-US" sz="2100" b="1" dirty="0">
              <a:solidFill>
                <a:schemeClr val="bg1"/>
              </a:solidFill>
              <a:ea typeface="Tahoma" panose="020B0604030504040204" pitchFamily="34" charset="0"/>
              <a:cs typeface="Tahoma" panose="020B060403050404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560" y="1844824"/>
            <a:ext cx="4896817" cy="4326165"/>
          </a:xfrm>
          <a:prstGeom prst="rect">
            <a:avLst/>
          </a:prstGeom>
        </p:spPr>
      </p:pic>
      <p:sp>
        <p:nvSpPr>
          <p:cNvPr id="4" name="TextBox 3"/>
          <p:cNvSpPr txBox="1"/>
          <p:nvPr/>
        </p:nvSpPr>
        <p:spPr>
          <a:xfrm>
            <a:off x="5508377" y="3573016"/>
            <a:ext cx="3096071" cy="646331"/>
          </a:xfrm>
          <a:prstGeom prst="rect">
            <a:avLst/>
          </a:prstGeom>
          <a:noFill/>
        </p:spPr>
        <p:txBody>
          <a:bodyPr wrap="square" rtlCol="0">
            <a:spAutoFit/>
          </a:bodyPr>
          <a:lstStyle/>
          <a:p>
            <a:r>
              <a:rPr lang="en-AU" dirty="0" smtClean="0"/>
              <a:t>Australia’s Cyber Security Strategy 2020</a:t>
            </a:r>
            <a:endParaRPr lang="en-AU" dirty="0"/>
          </a:p>
        </p:txBody>
      </p:sp>
    </p:spTree>
    <p:extLst>
      <p:ext uri="{BB962C8B-B14F-4D97-AF65-F5344CB8AC3E}">
        <p14:creationId xmlns:p14="http://schemas.microsoft.com/office/powerpoint/2010/main" val="19559712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6" y="1301948"/>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The protection of critical infrastructures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2862322"/>
          </a:xfrm>
          <a:prstGeom prst="rect">
            <a:avLst/>
          </a:prstGeom>
        </p:spPr>
        <p:txBody>
          <a:bodyPr wrap="square">
            <a:spAutoFit/>
          </a:bodyPr>
          <a:lstStyle/>
          <a:p>
            <a:pPr marL="285750" indent="-285750">
              <a:buFont typeface="Arial" panose="020B0604020202020204" pitchFamily="34" charset="0"/>
              <a:buChar char="•"/>
            </a:pPr>
            <a:r>
              <a:rPr lang="en-AU" dirty="0" smtClean="0"/>
              <a:t>Australia's law relating to the protection of critical </a:t>
            </a:r>
            <a:r>
              <a:rPr lang="en-AU" dirty="0"/>
              <a:t>infrastructure are contained in the </a:t>
            </a:r>
            <a:r>
              <a:rPr lang="en-AU" i="1" dirty="0"/>
              <a:t>Security of Critical Infrastructure Act 2018 </a:t>
            </a:r>
            <a:r>
              <a:rPr lang="en-AU" dirty="0"/>
              <a:t>(</a:t>
            </a:r>
            <a:r>
              <a:rPr lang="en-AU" dirty="0" err="1"/>
              <a:t>Cth</a:t>
            </a:r>
            <a:r>
              <a:rPr lang="en-AU" dirty="0" smtClean="0"/>
              <a:t>). </a:t>
            </a:r>
            <a:endParaRPr lang="en-AU" dirty="0"/>
          </a:p>
          <a:p>
            <a:pPr marL="285750" indent="-285750">
              <a:buFont typeface="Arial" panose="020B0604020202020204" pitchFamily="34" charset="0"/>
              <a:buChar char="•"/>
            </a:pPr>
            <a:r>
              <a:rPr lang="en-AU" dirty="0" smtClean="0"/>
              <a:t>However, other </a:t>
            </a:r>
            <a:r>
              <a:rPr lang="en-AU" dirty="0"/>
              <a:t>national infrastructure like telecommunications is subject to its own regulatory regime, such as the </a:t>
            </a:r>
            <a:r>
              <a:rPr lang="en-AU" i="1" dirty="0"/>
              <a:t>Telecommunications Act 1997 </a:t>
            </a:r>
            <a:r>
              <a:rPr lang="en-AU" dirty="0"/>
              <a:t>(</a:t>
            </a:r>
            <a:r>
              <a:rPr lang="en-AU" dirty="0" err="1"/>
              <a:t>Cth</a:t>
            </a:r>
            <a:r>
              <a:rPr lang="en-AU" dirty="0" smtClean="0"/>
              <a:t>).</a:t>
            </a:r>
          </a:p>
          <a:p>
            <a:pPr marL="285750" indent="-285750">
              <a:buFont typeface="Arial" panose="020B0604020202020204" pitchFamily="34" charset="0"/>
              <a:buChar char="•"/>
            </a:pPr>
            <a:r>
              <a:rPr lang="en-AU" dirty="0" smtClean="0"/>
              <a:t>It </a:t>
            </a:r>
            <a:r>
              <a:rPr lang="en-AU" dirty="0"/>
              <a:t>applies to 22 asset classes across 11 sectors including: communications, data storage or processing, defence, energy, financial services and markets, food and grocery, health care and medical, higher education and research, space technology, transport, water and sewerage.</a:t>
            </a:r>
          </a:p>
        </p:txBody>
      </p:sp>
    </p:spTree>
    <p:extLst>
      <p:ext uri="{BB962C8B-B14F-4D97-AF65-F5344CB8AC3E}">
        <p14:creationId xmlns:p14="http://schemas.microsoft.com/office/powerpoint/2010/main" val="265428487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6" y="1301948"/>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The protection of critical infrastructures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3416320"/>
          </a:xfrm>
          <a:prstGeom prst="rect">
            <a:avLst/>
          </a:prstGeom>
        </p:spPr>
        <p:txBody>
          <a:bodyPr wrap="square">
            <a:spAutoFit/>
          </a:bodyPr>
          <a:lstStyle/>
          <a:p>
            <a:pPr marL="285750" indent="-285750">
              <a:buFont typeface="Arial" panose="020B0604020202020204" pitchFamily="34" charset="0"/>
              <a:buChar char="•"/>
            </a:pPr>
            <a:r>
              <a:rPr lang="en-AU" dirty="0"/>
              <a:t>The key elements of the Act </a:t>
            </a:r>
            <a:r>
              <a:rPr lang="en-AU" dirty="0" smtClean="0"/>
              <a:t>are: </a:t>
            </a:r>
          </a:p>
          <a:p>
            <a:pPr marL="742950" lvl="1" indent="-285750">
              <a:buFont typeface="Arial" panose="020B0604020202020204" pitchFamily="34" charset="0"/>
              <a:buChar char="•"/>
            </a:pPr>
            <a:r>
              <a:rPr lang="en-AU" dirty="0"/>
              <a:t>A</a:t>
            </a:r>
            <a:r>
              <a:rPr lang="en-AU" dirty="0" smtClean="0"/>
              <a:t> </a:t>
            </a:r>
            <a:r>
              <a:rPr lang="en-AU" dirty="0"/>
              <a:t>Register of Critical Infrastructure Assets </a:t>
            </a:r>
            <a:r>
              <a:rPr lang="en-AU" dirty="0" smtClean="0"/>
              <a:t>–mandatory </a:t>
            </a:r>
          </a:p>
          <a:p>
            <a:pPr marL="742950" lvl="1" indent="-285750">
              <a:buFont typeface="Arial" panose="020B0604020202020204" pitchFamily="34" charset="0"/>
              <a:buChar char="•"/>
            </a:pPr>
            <a:r>
              <a:rPr lang="en-AU" dirty="0" smtClean="0"/>
              <a:t>Cyber </a:t>
            </a:r>
            <a:r>
              <a:rPr lang="en-AU" dirty="0"/>
              <a:t>incident reporting </a:t>
            </a:r>
            <a:r>
              <a:rPr lang="en-AU" dirty="0" smtClean="0"/>
              <a:t>(i.e. to </a:t>
            </a:r>
            <a:r>
              <a:rPr lang="en-AU" dirty="0"/>
              <a:t>the Australian Cyber </a:t>
            </a:r>
            <a:r>
              <a:rPr lang="en-AU" dirty="0" smtClean="0"/>
              <a:t>Security Centre’s </a:t>
            </a:r>
            <a:r>
              <a:rPr lang="en-AU" dirty="0"/>
              <a:t>online cyber incident reporting </a:t>
            </a:r>
            <a:r>
              <a:rPr lang="en-AU" dirty="0" smtClean="0"/>
              <a:t>portal)</a:t>
            </a:r>
          </a:p>
          <a:p>
            <a:pPr marL="742950" lvl="1" indent="-285750">
              <a:buFont typeface="Arial" panose="020B0604020202020204" pitchFamily="34" charset="0"/>
              <a:buChar char="•"/>
            </a:pPr>
            <a:r>
              <a:rPr lang="en-AU" dirty="0" smtClean="0"/>
              <a:t>Government </a:t>
            </a:r>
            <a:r>
              <a:rPr lang="en-AU" dirty="0"/>
              <a:t>Assistance </a:t>
            </a:r>
            <a:r>
              <a:rPr lang="en-AU" dirty="0" smtClean="0"/>
              <a:t>(i.e. in the event of a serious event and only as a last resort).</a:t>
            </a:r>
          </a:p>
          <a:p>
            <a:pPr marL="742950" lvl="1" indent="-285750">
              <a:buFont typeface="Arial" panose="020B0604020202020204" pitchFamily="34" charset="0"/>
              <a:buChar char="•"/>
            </a:pPr>
            <a:r>
              <a:rPr lang="en-AU" dirty="0" smtClean="0"/>
              <a:t>The </a:t>
            </a:r>
            <a:r>
              <a:rPr lang="en-AU" dirty="0"/>
              <a:t>Secretary of the Department of Home affairs </a:t>
            </a:r>
            <a:r>
              <a:rPr lang="en-AU" dirty="0" smtClean="0"/>
              <a:t>power </a:t>
            </a:r>
            <a:r>
              <a:rPr lang="en-AU" dirty="0"/>
              <a:t>to obtain more detailed information </a:t>
            </a:r>
            <a:endParaRPr lang="en-AU" dirty="0" smtClean="0"/>
          </a:p>
          <a:p>
            <a:pPr marL="742950" lvl="1" indent="-285750">
              <a:buFont typeface="Arial" panose="020B0604020202020204" pitchFamily="34" charset="0"/>
              <a:buChar char="•"/>
            </a:pPr>
            <a:r>
              <a:rPr lang="en-AU" dirty="0" smtClean="0"/>
              <a:t>The </a:t>
            </a:r>
            <a:r>
              <a:rPr lang="en-AU" dirty="0"/>
              <a:t>Minister for Home Affairs will </a:t>
            </a:r>
            <a:r>
              <a:rPr lang="en-AU" dirty="0" smtClean="0"/>
              <a:t>can direct </a:t>
            </a:r>
            <a:r>
              <a:rPr lang="en-AU" dirty="0"/>
              <a:t>an owner or operator of critical infrastructure to do, or not do, a specified thing to mitigate against a national security risk where all other mechanisms to mitigate the risk have been </a:t>
            </a:r>
            <a:r>
              <a:rPr lang="en-AU" dirty="0" smtClean="0"/>
              <a:t>exhausted.</a:t>
            </a:r>
            <a:endParaRPr lang="en-AU" dirty="0"/>
          </a:p>
        </p:txBody>
      </p:sp>
    </p:spTree>
    <p:extLst>
      <p:ext uri="{BB962C8B-B14F-4D97-AF65-F5344CB8AC3E}">
        <p14:creationId xmlns:p14="http://schemas.microsoft.com/office/powerpoint/2010/main" val="1659745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6" y="1301948"/>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The protection of critical infrastructures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3693319"/>
          </a:xfrm>
          <a:prstGeom prst="rect">
            <a:avLst/>
          </a:prstGeom>
        </p:spPr>
        <p:txBody>
          <a:bodyPr wrap="square">
            <a:spAutoFit/>
          </a:bodyPr>
          <a:lstStyle/>
          <a:p>
            <a:pPr marL="285750" indent="-285750">
              <a:buFont typeface="Arial" panose="020B0604020202020204" pitchFamily="34" charset="0"/>
              <a:buChar char="•"/>
            </a:pPr>
            <a:r>
              <a:rPr lang="en-AU" dirty="0"/>
              <a:t>Given the strategic importance of CIs it is reasonable to consider the risks associated with </a:t>
            </a:r>
            <a:r>
              <a:rPr lang="en-AU" dirty="0" smtClean="0"/>
              <a:t>attacks. There are clear risks associated with the disruption of a CI’s operation.</a:t>
            </a:r>
          </a:p>
          <a:p>
            <a:pPr marL="285750" indent="-285750">
              <a:buFont typeface="Arial" panose="020B0604020202020204" pitchFamily="34" charset="0"/>
              <a:buChar char="•"/>
            </a:pPr>
            <a:r>
              <a:rPr lang="en-AU" dirty="0" smtClean="0"/>
              <a:t>Attacks </a:t>
            </a:r>
            <a:r>
              <a:rPr lang="en-AU" dirty="0"/>
              <a:t>motivated from a cyber-espionage </a:t>
            </a:r>
            <a:r>
              <a:rPr lang="en-AU" dirty="0" smtClean="0"/>
              <a:t>perspective </a:t>
            </a:r>
            <a:r>
              <a:rPr lang="en-AU" dirty="0"/>
              <a:t>by their very </a:t>
            </a:r>
            <a:r>
              <a:rPr lang="en-AU" dirty="0" smtClean="0"/>
              <a:t>nature however, </a:t>
            </a:r>
            <a:r>
              <a:rPr lang="en-AU" dirty="0"/>
              <a:t>may not always aim to directly disrupt or damage the CI but instead may target the retrieval of particular types of information (e.g. power grid mapping in the energy sector</a:t>
            </a:r>
            <a:r>
              <a:rPr lang="en-AU" dirty="0" smtClean="0"/>
              <a:t>).</a:t>
            </a:r>
          </a:p>
          <a:p>
            <a:pPr marL="285750" indent="-285750">
              <a:buFont typeface="Arial" panose="020B0604020202020204" pitchFamily="34" charset="0"/>
              <a:buChar char="•"/>
            </a:pPr>
            <a:r>
              <a:rPr lang="en-AU" dirty="0" smtClean="0"/>
              <a:t>If </a:t>
            </a:r>
            <a:r>
              <a:rPr lang="en-AU" dirty="0"/>
              <a:t>these attacks are targeted towards systems containing personal </a:t>
            </a:r>
            <a:r>
              <a:rPr lang="en-AU" dirty="0" smtClean="0"/>
              <a:t>information </a:t>
            </a:r>
            <a:r>
              <a:rPr lang="en-AU" dirty="0"/>
              <a:t>then the Data </a:t>
            </a:r>
            <a:r>
              <a:rPr lang="en-AU" dirty="0" smtClean="0"/>
              <a:t>Protection/Privacy may </a:t>
            </a:r>
            <a:r>
              <a:rPr lang="en-AU" dirty="0"/>
              <a:t>be applicable. Moreover, during the threat detection and assessment stage, if personal </a:t>
            </a:r>
            <a:r>
              <a:rPr lang="en-AU" dirty="0" smtClean="0"/>
              <a:t>information </a:t>
            </a:r>
            <a:r>
              <a:rPr lang="en-AU" dirty="0"/>
              <a:t>is processed in order to successfully analyse and counteract the attacks the Data </a:t>
            </a:r>
            <a:r>
              <a:rPr lang="en-AU" dirty="0" smtClean="0"/>
              <a:t>Protection/Privacy also </a:t>
            </a:r>
            <a:r>
              <a:rPr lang="en-AU" dirty="0"/>
              <a:t>legislation needs to be kept in mind. </a:t>
            </a:r>
          </a:p>
        </p:txBody>
      </p:sp>
    </p:spTree>
    <p:extLst>
      <p:ext uri="{BB962C8B-B14F-4D97-AF65-F5344CB8AC3E}">
        <p14:creationId xmlns:p14="http://schemas.microsoft.com/office/powerpoint/2010/main" val="312622724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51520" y="980728"/>
            <a:ext cx="8280722" cy="1143000"/>
          </a:xfrm>
          <a:prstGeom prst="rect">
            <a:avLst/>
          </a:prstGeom>
        </p:spPr>
        <p:txBody>
          <a:bodyPr>
            <a:noAutofit/>
          </a:bodyPr>
          <a:lstStyle>
            <a:lvl1pPr algn="l" rtl="0" fontAlgn="base">
              <a:spcBef>
                <a:spcPct val="0"/>
              </a:spcBef>
              <a:spcAft>
                <a:spcPct val="0"/>
              </a:spcAft>
              <a:defRPr sz="3600" kern="1200">
                <a:solidFill>
                  <a:srgbClr val="527688"/>
                </a:solidFill>
                <a:latin typeface="+mj-lt"/>
                <a:ea typeface="+mj-ea"/>
                <a:cs typeface="+mj-cs"/>
              </a:defRPr>
            </a:lvl1pPr>
            <a:lvl2pPr algn="l" rtl="0" fontAlgn="base">
              <a:spcBef>
                <a:spcPct val="0"/>
              </a:spcBef>
              <a:spcAft>
                <a:spcPct val="0"/>
              </a:spcAft>
              <a:defRPr sz="3600">
                <a:solidFill>
                  <a:srgbClr val="527688"/>
                </a:solidFill>
                <a:latin typeface="Arial" charset="0"/>
                <a:ea typeface="Arial" charset="0"/>
                <a:cs typeface="Arial" charset="0"/>
              </a:defRPr>
            </a:lvl2pPr>
            <a:lvl3pPr algn="l" rtl="0" fontAlgn="base">
              <a:spcBef>
                <a:spcPct val="0"/>
              </a:spcBef>
              <a:spcAft>
                <a:spcPct val="0"/>
              </a:spcAft>
              <a:defRPr sz="3600">
                <a:solidFill>
                  <a:srgbClr val="527688"/>
                </a:solidFill>
                <a:latin typeface="Arial" charset="0"/>
                <a:ea typeface="Arial" charset="0"/>
                <a:cs typeface="Arial" charset="0"/>
              </a:defRPr>
            </a:lvl3pPr>
            <a:lvl4pPr algn="l" rtl="0" fontAlgn="base">
              <a:spcBef>
                <a:spcPct val="0"/>
              </a:spcBef>
              <a:spcAft>
                <a:spcPct val="0"/>
              </a:spcAft>
              <a:defRPr sz="3600">
                <a:solidFill>
                  <a:srgbClr val="527688"/>
                </a:solidFill>
                <a:latin typeface="Arial" charset="0"/>
                <a:ea typeface="Arial" charset="0"/>
                <a:cs typeface="Arial" charset="0"/>
              </a:defRPr>
            </a:lvl4pPr>
            <a:lvl5pPr algn="l" rtl="0" fontAlgn="base">
              <a:spcBef>
                <a:spcPct val="0"/>
              </a:spcBef>
              <a:spcAft>
                <a:spcPct val="0"/>
              </a:spcAft>
              <a:defRPr sz="3600">
                <a:solidFill>
                  <a:srgbClr val="527688"/>
                </a:solidFill>
                <a:latin typeface="Arial" charset="0"/>
                <a:ea typeface="Arial" charset="0"/>
                <a:cs typeface="Arial" charset="0"/>
              </a:defRPr>
            </a:lvl5pPr>
            <a:lvl6pPr marL="457200" algn="l" rtl="0" fontAlgn="base">
              <a:spcBef>
                <a:spcPct val="0"/>
              </a:spcBef>
              <a:spcAft>
                <a:spcPct val="0"/>
              </a:spcAft>
              <a:defRPr sz="3600">
                <a:solidFill>
                  <a:srgbClr val="527688"/>
                </a:solidFill>
                <a:latin typeface="Arial" charset="0"/>
                <a:ea typeface="Arial" charset="0"/>
                <a:cs typeface="Arial" charset="0"/>
              </a:defRPr>
            </a:lvl6pPr>
            <a:lvl7pPr marL="914400" algn="l" rtl="0" fontAlgn="base">
              <a:spcBef>
                <a:spcPct val="0"/>
              </a:spcBef>
              <a:spcAft>
                <a:spcPct val="0"/>
              </a:spcAft>
              <a:defRPr sz="3600">
                <a:solidFill>
                  <a:srgbClr val="527688"/>
                </a:solidFill>
                <a:latin typeface="Arial" charset="0"/>
                <a:ea typeface="Arial" charset="0"/>
                <a:cs typeface="Arial" charset="0"/>
              </a:defRPr>
            </a:lvl7pPr>
            <a:lvl8pPr marL="1371600" algn="l" rtl="0" fontAlgn="base">
              <a:spcBef>
                <a:spcPct val="0"/>
              </a:spcBef>
              <a:spcAft>
                <a:spcPct val="0"/>
              </a:spcAft>
              <a:defRPr sz="3600">
                <a:solidFill>
                  <a:srgbClr val="527688"/>
                </a:solidFill>
                <a:latin typeface="Arial" charset="0"/>
                <a:ea typeface="Arial" charset="0"/>
                <a:cs typeface="Arial" charset="0"/>
              </a:defRPr>
            </a:lvl8pPr>
            <a:lvl9pPr marL="1828800" algn="l" rtl="0" fontAlgn="base">
              <a:spcBef>
                <a:spcPct val="0"/>
              </a:spcBef>
              <a:spcAft>
                <a:spcPct val="0"/>
              </a:spcAft>
              <a:defRPr sz="3600">
                <a:solidFill>
                  <a:srgbClr val="527688"/>
                </a:solidFill>
                <a:latin typeface="Arial" charset="0"/>
                <a:ea typeface="Arial" charset="0"/>
                <a:cs typeface="Arial" charset="0"/>
              </a:defRPr>
            </a:lvl9pPr>
          </a:lstStyle>
          <a:p>
            <a:r>
              <a:rPr lang="en-GB" sz="3200" b="1" dirty="0" smtClean="0">
                <a:solidFill>
                  <a:schemeClr val="tx1"/>
                </a:solidFill>
                <a:latin typeface="Tahoma" panose="020B0604030504040204" pitchFamily="34" charset="0"/>
                <a:ea typeface="Tahoma" panose="020B0604030504040204" pitchFamily="34" charset="0"/>
                <a:cs typeface="Tahoma" panose="020B0604030504040204" pitchFamily="34" charset="0"/>
              </a:rPr>
              <a:t>Cyber Security and law enforcement, national security and cyber warfare</a:t>
            </a:r>
            <a:endParaRPr lang="en-GB" sz="3200" b="1"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6" name="TextBox 5"/>
          <p:cNvSpPr txBox="1"/>
          <p:nvPr/>
        </p:nvSpPr>
        <p:spPr>
          <a:xfrm>
            <a:off x="395536" y="2420888"/>
            <a:ext cx="8280920" cy="3416320"/>
          </a:xfrm>
          <a:prstGeom prst="rect">
            <a:avLst/>
          </a:prstGeom>
          <a:noFill/>
        </p:spPr>
        <p:txBody>
          <a:bodyPr wrap="square" rtlCol="0">
            <a:spAutoFit/>
          </a:bodyPr>
          <a:lstStyle/>
          <a:p>
            <a:pPr marL="285750" indent="-285750">
              <a:buFont typeface="Arial" panose="020B0604020202020204" pitchFamily="34" charset="0"/>
              <a:buChar char="•"/>
            </a:pPr>
            <a:r>
              <a:rPr lang="en-AU" dirty="0" err="1" smtClean="0"/>
              <a:t>Korff</a:t>
            </a:r>
            <a:r>
              <a:rPr lang="en-AU" dirty="0" smtClean="0"/>
              <a:t> describes how law enforcement, national security agencies and other agencies rely on the same techniques as cyber-criminals/cyber-terrorists and that these actions are legitimised through law.</a:t>
            </a:r>
          </a:p>
          <a:p>
            <a:pPr marL="285750" indent="-285750">
              <a:buFont typeface="Arial" panose="020B0604020202020204" pitchFamily="34" charset="0"/>
              <a:buChar char="•"/>
            </a:pPr>
            <a:r>
              <a:rPr lang="en-AU" dirty="0" smtClean="0"/>
              <a:t>There is nothing unusual about for as for example police powers to enter a premises a detain someone are permitted but only under strict conditions.</a:t>
            </a:r>
          </a:p>
          <a:p>
            <a:pPr marL="285750" indent="-285750">
              <a:buFont typeface="Arial" panose="020B0604020202020204" pitchFamily="34" charset="0"/>
              <a:buChar char="•"/>
            </a:pPr>
            <a:r>
              <a:rPr lang="en-AU" dirty="0" smtClean="0"/>
              <a:t>Authors such as </a:t>
            </a:r>
            <a:r>
              <a:rPr lang="en-AU" dirty="0" err="1" smtClean="0"/>
              <a:t>Korff</a:t>
            </a:r>
            <a:r>
              <a:rPr lang="en-AU" dirty="0" smtClean="0"/>
              <a:t> however, are critical of the controls that exist over the exercising of such powers as they effectively amount of hacking and are therefore, potentially invasive but have been treated different in legislation.</a:t>
            </a:r>
          </a:p>
          <a:p>
            <a:pPr marL="285750" indent="-285750">
              <a:buFont typeface="Arial" panose="020B0604020202020204" pitchFamily="34" charset="0"/>
              <a:buChar char="•"/>
            </a:pPr>
            <a:r>
              <a:rPr lang="en-AU" dirty="0" smtClean="0"/>
              <a:t>Indeed, </a:t>
            </a:r>
            <a:r>
              <a:rPr lang="en-AU" dirty="0" err="1" smtClean="0"/>
              <a:t>Korff</a:t>
            </a:r>
            <a:r>
              <a:rPr lang="en-AU" dirty="0" smtClean="0"/>
              <a:t> in particular points to the blurring roles of what were once very clearly delineated agencies. To clarify, national security agencies gaining more powers and responsibilities to investigate serious crimes such as terrorism and law enforcement gaining more intelligence gathering powers.</a:t>
            </a:r>
            <a:endParaRPr lang="en-AU" dirty="0"/>
          </a:p>
        </p:txBody>
      </p:sp>
    </p:spTree>
    <p:extLst>
      <p:ext uri="{BB962C8B-B14F-4D97-AF65-F5344CB8AC3E}">
        <p14:creationId xmlns:p14="http://schemas.microsoft.com/office/powerpoint/2010/main" val="18558007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Some key policy documents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1477328"/>
          </a:xfrm>
          <a:prstGeom prst="rect">
            <a:avLst/>
          </a:prstGeom>
        </p:spPr>
        <p:txBody>
          <a:bodyPr wrap="square">
            <a:spAutoFit/>
          </a:bodyPr>
          <a:lstStyle/>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Australia’s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Cyber Security Strategy 2020 </a:t>
            </a:r>
            <a:endPar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The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Australian Government discussion paper on options for regulatory reforms and voluntary incentives to strengthen the cyber security of Australia's digital economy, Strengthening Australia's cyber security regulations and incentives</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a:t>
            </a:r>
            <a:endParaRPr lang="en-AU"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7912193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7" y="130194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Data protection/privacy </a:t>
            </a:r>
            <a:r>
              <a:rPr lang="en-AU" altLang="en-US" sz="2100" b="1" dirty="0">
                <a:solidFill>
                  <a:schemeClr val="bg1"/>
                </a:solidFill>
                <a:ea typeface="Tahoma" panose="020B0604030504040204" pitchFamily="34" charset="0"/>
                <a:cs typeface="Tahoma" panose="020B0604030504040204" pitchFamily="34" charset="0"/>
              </a:rPr>
              <a:t>law</a:t>
            </a:r>
          </a:p>
        </p:txBody>
      </p:sp>
      <p:graphicFrame>
        <p:nvGraphicFramePr>
          <p:cNvPr id="2" name="Table 1">
            <a:extLst>
              <a:ext uri="{FF2B5EF4-FFF2-40B4-BE49-F238E27FC236}">
                <a16:creationId xmlns:a16="http://schemas.microsoft.com/office/drawing/2014/main" id="{3C64C204-C742-4A96-8709-0580C49DD94A}"/>
              </a:ext>
            </a:extLst>
          </p:cNvPr>
          <p:cNvGraphicFramePr>
            <a:graphicFrameLocks noGrp="1"/>
          </p:cNvGraphicFramePr>
          <p:nvPr>
            <p:extLst>
              <p:ext uri="{D42A27DB-BD31-4B8C-83A1-F6EECF244321}">
                <p14:modId xmlns:p14="http://schemas.microsoft.com/office/powerpoint/2010/main" val="4199534238"/>
              </p:ext>
            </p:extLst>
          </p:nvPr>
        </p:nvGraphicFramePr>
        <p:xfrm>
          <a:off x="755576" y="2204864"/>
          <a:ext cx="7543801" cy="2682240"/>
        </p:xfrm>
        <a:graphic>
          <a:graphicData uri="http://schemas.openxmlformats.org/drawingml/2006/table">
            <a:tbl>
              <a:tblPr firstRow="1" bandRow="1">
                <a:tableStyleId>{5C22544A-7EE6-4342-B048-85BDC9FD1C3A}</a:tableStyleId>
              </a:tblPr>
              <a:tblGrid>
                <a:gridCol w="2407232">
                  <a:extLst>
                    <a:ext uri="{9D8B030D-6E8A-4147-A177-3AD203B41FA5}">
                      <a16:colId xmlns:a16="http://schemas.microsoft.com/office/drawing/2014/main" val="65240507"/>
                    </a:ext>
                  </a:extLst>
                </a:gridCol>
                <a:gridCol w="2441860">
                  <a:extLst>
                    <a:ext uri="{9D8B030D-6E8A-4147-A177-3AD203B41FA5}">
                      <a16:colId xmlns:a16="http://schemas.microsoft.com/office/drawing/2014/main" val="620933159"/>
                    </a:ext>
                  </a:extLst>
                </a:gridCol>
                <a:gridCol w="2694709">
                  <a:extLst>
                    <a:ext uri="{9D8B030D-6E8A-4147-A177-3AD203B41FA5}">
                      <a16:colId xmlns:a16="http://schemas.microsoft.com/office/drawing/2014/main" val="3223910131"/>
                    </a:ext>
                  </a:extLst>
                </a:gridCol>
              </a:tblGrid>
              <a:tr h="278130">
                <a:tc>
                  <a:txBody>
                    <a:bodyPr/>
                    <a:lstStyle/>
                    <a:p>
                      <a:pPr algn="ctr"/>
                      <a:r>
                        <a:rPr lang="en-US" sz="1400" dirty="0"/>
                        <a:t>Federal Legislation</a:t>
                      </a:r>
                    </a:p>
                  </a:txBody>
                  <a:tcPr marL="68580" marR="68580" marT="34290" marB="34290"/>
                </a:tc>
                <a:tc>
                  <a:txBody>
                    <a:bodyPr/>
                    <a:lstStyle/>
                    <a:p>
                      <a:pPr algn="ctr"/>
                      <a:r>
                        <a:rPr lang="en-US" sz="1400" dirty="0"/>
                        <a:t>Sector Specific Legislation</a:t>
                      </a:r>
                    </a:p>
                  </a:txBody>
                  <a:tcPr marL="68580" marR="68580" marT="34290" marB="34290"/>
                </a:tc>
                <a:tc>
                  <a:txBody>
                    <a:bodyPr/>
                    <a:lstStyle/>
                    <a:p>
                      <a:pPr algn="ctr"/>
                      <a:r>
                        <a:rPr lang="en-US" sz="1400" dirty="0"/>
                        <a:t>State Level Legislation</a:t>
                      </a:r>
                    </a:p>
                  </a:txBody>
                  <a:tcPr marL="68580" marR="68580" marT="34290" marB="34290"/>
                </a:tc>
                <a:extLst>
                  <a:ext uri="{0D108BD9-81ED-4DB2-BD59-A6C34878D82A}">
                    <a16:rowId xmlns:a16="http://schemas.microsoft.com/office/drawing/2014/main" val="3272267114"/>
                  </a:ext>
                </a:extLst>
              </a:tr>
              <a:tr h="1165860">
                <a:tc>
                  <a:txBody>
                    <a:bodyPr/>
                    <a:lstStyle/>
                    <a:p>
                      <a:r>
                        <a:rPr lang="en-US" sz="900" b="0" dirty="0"/>
                        <a:t>Privacy Act 1988</a:t>
                      </a:r>
                    </a:p>
                  </a:txBody>
                  <a:tcPr marL="68580" marR="68580" marT="34290" marB="34290"/>
                </a:tc>
                <a:tc>
                  <a:txBody>
                    <a:bodyPr/>
                    <a:lstStyle/>
                    <a:p>
                      <a:r>
                        <a:rPr lang="en-US" sz="900" b="0" dirty="0"/>
                        <a:t>Telecommunications (Interception and Access) Act 1979</a:t>
                      </a:r>
                    </a:p>
                    <a:p>
                      <a:r>
                        <a:rPr lang="en-US" sz="900" b="0" dirty="0"/>
                        <a:t>Telecommunications (Interception and Access) Amendment (Data Retention) Act 2015</a:t>
                      </a:r>
                    </a:p>
                  </a:txBody>
                  <a:tcPr marL="68580" marR="68580" marT="34290" marB="34290"/>
                </a:tc>
                <a:tc>
                  <a:txBody>
                    <a:bodyPr/>
                    <a:lstStyle/>
                    <a:p>
                      <a:r>
                        <a:rPr lang="en-US" sz="900" dirty="0"/>
                        <a:t>Victoria: Health Records Act 2001, Privacy and Data Protection Act 2014, </a:t>
                      </a:r>
                    </a:p>
                    <a:p>
                      <a:r>
                        <a:rPr lang="en-US" sz="900" dirty="0"/>
                        <a:t>ACT: Health Records (Privacy and Access) Act 1997; </a:t>
                      </a:r>
                    </a:p>
                    <a:p>
                      <a:r>
                        <a:rPr lang="en-US" sz="900" dirty="0"/>
                        <a:t>NSW: Health Records and Information Privacy Act 2002, Privacy and Personal Information Protection 1998, </a:t>
                      </a:r>
                    </a:p>
                    <a:p>
                      <a:endParaRPr lang="en-US" sz="900" dirty="0"/>
                    </a:p>
                  </a:txBody>
                  <a:tcPr marL="68580" marR="68580" marT="34290" marB="34290"/>
                </a:tc>
                <a:extLst>
                  <a:ext uri="{0D108BD9-81ED-4DB2-BD59-A6C34878D82A}">
                    <a16:rowId xmlns:a16="http://schemas.microsoft.com/office/drawing/2014/main" val="2441212074"/>
                  </a:ext>
                </a:extLst>
              </a:tr>
              <a:tr h="480060">
                <a:tc>
                  <a:txBody>
                    <a:bodyPr/>
                    <a:lstStyle/>
                    <a:p>
                      <a:r>
                        <a:rPr lang="en-US" sz="900" dirty="0"/>
                        <a:t>Australian Consumer Law</a:t>
                      </a:r>
                    </a:p>
                  </a:txBody>
                  <a:tcPr marL="68580" marR="68580" marT="34290" marB="34290"/>
                </a:tc>
                <a:tc>
                  <a:txBody>
                    <a:bodyPr/>
                    <a:lstStyle/>
                    <a:p>
                      <a:r>
                        <a:rPr lang="en-US" sz="900" dirty="0"/>
                        <a:t>Spam Act 2003</a:t>
                      </a:r>
                    </a:p>
                  </a:txBody>
                  <a:tcPr marL="68580" marR="68580" marT="34290" marB="34290"/>
                </a:tc>
                <a:tc>
                  <a:txBody>
                    <a:bodyPr/>
                    <a:lstStyle/>
                    <a:p>
                      <a:r>
                        <a:rPr lang="en-US" sz="900" dirty="0"/>
                        <a:t>NT: Information Act 2002, Tasmania: Personal Information Protection Act 2004, </a:t>
                      </a:r>
                    </a:p>
                    <a:p>
                      <a:r>
                        <a:rPr lang="en-US" sz="900" dirty="0"/>
                        <a:t>QL: Information Privacy Act 2009</a:t>
                      </a:r>
                    </a:p>
                  </a:txBody>
                  <a:tcPr marL="68580" marR="68580" marT="34290" marB="34290"/>
                </a:tc>
                <a:extLst>
                  <a:ext uri="{0D108BD9-81ED-4DB2-BD59-A6C34878D82A}">
                    <a16:rowId xmlns:a16="http://schemas.microsoft.com/office/drawing/2014/main" val="1498889097"/>
                  </a:ext>
                </a:extLst>
              </a:tr>
              <a:tr h="754380">
                <a:tc>
                  <a:txBody>
                    <a:bodyPr/>
                    <a:lstStyle/>
                    <a:p>
                      <a:endParaRPr lang="en-US" sz="900" dirty="0"/>
                    </a:p>
                  </a:txBody>
                  <a:tcPr marL="68580" marR="68580" marT="34290" marB="34290"/>
                </a:tc>
                <a:tc>
                  <a:txBody>
                    <a:bodyPr/>
                    <a:lstStyle/>
                    <a:p>
                      <a:r>
                        <a:rPr lang="en-US" sz="900" dirty="0"/>
                        <a:t>My Health Records Act 2012</a:t>
                      </a:r>
                    </a:p>
                  </a:txBody>
                  <a:tcPr marL="68580" marR="68580" marT="34290" marB="34290"/>
                </a:tc>
                <a:tc>
                  <a:txBody>
                    <a:bodyPr/>
                    <a:lstStyle/>
                    <a:p>
                      <a:r>
                        <a:rPr lang="en-US" sz="900" dirty="0"/>
                        <a:t>Victoria: Surveillance Devices Act 1999, </a:t>
                      </a:r>
                    </a:p>
                    <a:p>
                      <a:r>
                        <a:rPr lang="en-US" sz="900" dirty="0"/>
                        <a:t>NSW: Surveillance Devices Act 2007, Workplace Surveillance Act 2005</a:t>
                      </a:r>
                    </a:p>
                    <a:p>
                      <a:r>
                        <a:rPr lang="en-US" sz="900" dirty="0"/>
                        <a:t>Victoria: Crimes Act </a:t>
                      </a:r>
                      <a:r>
                        <a:rPr lang="en-US" sz="900" dirty="0" err="1"/>
                        <a:t>eg</a:t>
                      </a:r>
                      <a:r>
                        <a:rPr lang="en-US" sz="900" dirty="0"/>
                        <a:t>, assault, s 21A (stalking) Summary Offences Act  s. 41DA (sexting)</a:t>
                      </a:r>
                    </a:p>
                  </a:txBody>
                  <a:tcPr marL="68580" marR="68580" marT="34290" marB="34290"/>
                </a:tc>
                <a:extLst>
                  <a:ext uri="{0D108BD9-81ED-4DB2-BD59-A6C34878D82A}">
                    <a16:rowId xmlns:a16="http://schemas.microsoft.com/office/drawing/2014/main" val="295436711"/>
                  </a:ext>
                </a:extLst>
              </a:tr>
            </a:tbl>
          </a:graphicData>
        </a:graphic>
      </p:graphicFrame>
    </p:spTree>
    <p:extLst>
      <p:ext uri="{BB962C8B-B14F-4D97-AF65-F5344CB8AC3E}">
        <p14:creationId xmlns:p14="http://schemas.microsoft.com/office/powerpoint/2010/main" val="239235885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78968" y="1243306"/>
            <a:ext cx="6186065" cy="4371389"/>
          </a:xfrm>
        </p:spPr>
      </p:pic>
    </p:spTree>
    <p:extLst>
      <p:ext uri="{BB962C8B-B14F-4D97-AF65-F5344CB8AC3E}">
        <p14:creationId xmlns:p14="http://schemas.microsoft.com/office/powerpoint/2010/main" val="345596938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30F6826-D15E-47A3-9813-4D6A919DF415}"/>
              </a:ext>
            </a:extLst>
          </p:cNvPr>
          <p:cNvSpPr/>
          <p:nvPr/>
        </p:nvSpPr>
        <p:spPr>
          <a:xfrm>
            <a:off x="548788" y="1340768"/>
            <a:ext cx="5486400" cy="707886"/>
          </a:xfrm>
          <a:prstGeom prst="rect">
            <a:avLst/>
          </a:prstGeom>
        </p:spPr>
        <p:txBody>
          <a:bodyPr wrap="square">
            <a:spAutoFit/>
          </a:bodyPr>
          <a:lstStyle/>
          <a:p>
            <a:pPr marL="214313" indent="-214313">
              <a:spcBef>
                <a:spcPct val="20000"/>
              </a:spcBef>
              <a:spcAft>
                <a:spcPts val="450"/>
              </a:spcAft>
              <a:buClr>
                <a:prstClr val="white"/>
              </a:buClr>
              <a:buSzPct val="80000"/>
              <a:buFont typeface="Wingdings 3" panose="05040102010807070707" pitchFamily="18" charset="2"/>
              <a:buChar char=""/>
              <a:defRPr/>
            </a:pPr>
            <a:r>
              <a:rPr lang="en-AU" altLang="en-US" sz="2000" b="1" dirty="0">
                <a:solidFill>
                  <a:schemeClr val="bg1"/>
                </a:solidFill>
                <a:latin typeface="Tahoma" panose="020B0604030504040204" pitchFamily="34" charset="0"/>
                <a:ea typeface="Tahoma" panose="020B0604030504040204" pitchFamily="34" charset="0"/>
                <a:cs typeface="Tahoma" panose="020B0604030504040204" pitchFamily="34" charset="0"/>
              </a:rPr>
              <a:t>APP 11 – Security of personal information</a:t>
            </a:r>
            <a:endParaRPr lang="en-US" altLang="en-US" sz="20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 name="TextBox 4">
            <a:extLst>
              <a:ext uri="{FF2B5EF4-FFF2-40B4-BE49-F238E27FC236}">
                <a16:creationId xmlns:a16="http://schemas.microsoft.com/office/drawing/2014/main" id="{D2287EE5-EB1D-479E-AEF7-43854AD26F42}"/>
              </a:ext>
            </a:extLst>
          </p:cNvPr>
          <p:cNvSpPr txBox="1"/>
          <p:nvPr/>
        </p:nvSpPr>
        <p:spPr>
          <a:xfrm>
            <a:off x="569518" y="2121878"/>
            <a:ext cx="8004965" cy="2862322"/>
          </a:xfrm>
          <a:prstGeom prst="rect">
            <a:avLst/>
          </a:prstGeom>
          <a:noFill/>
        </p:spPr>
        <p:txBody>
          <a:bodyPr wrap="square" rtlCol="0">
            <a:spAutoFit/>
          </a:bodyPr>
          <a:lstStyle/>
          <a:p>
            <a:pPr marL="214313" indent="-214313">
              <a:buFont typeface="Arial" panose="020B0604020202020204" pitchFamily="34" charset="0"/>
              <a:buChar char="•"/>
            </a:pPr>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APP 11.1 – An APP entity that holds personal information must take reasonable steps to protect the information from misuse, interference and loss, as well as </a:t>
            </a:r>
            <a:r>
              <a:rPr lang="en-US" dirty="0" err="1">
                <a:solidFill>
                  <a:schemeClr val="bg1"/>
                </a:solidFill>
                <a:latin typeface="Tahoma" panose="020B0604030504040204" pitchFamily="34" charset="0"/>
                <a:ea typeface="Tahoma" panose="020B0604030504040204" pitchFamily="34" charset="0"/>
                <a:cs typeface="Tahoma" panose="020B0604030504040204" pitchFamily="34" charset="0"/>
              </a:rPr>
              <a:t>unauthorised</a:t>
            </a:r>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 access, modification or disclosure. </a:t>
            </a:r>
          </a:p>
          <a:p>
            <a:pPr marL="214313" indent="-214313">
              <a:buFont typeface="Arial" panose="020B0604020202020204" pitchFamily="34" charset="0"/>
              <a:buChar char="•"/>
            </a:pPr>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APP 11.1 – An APP entity must take reasonable steps to destroy or de-identify the personal information it holds once the personal information is no longer needed for any purpose for which the personal information may be used or disclosed under the APPs. This requirement does not apply where the personal information is contained in a Commonwealth record or where the entity is required by law or a court/tribunal order to retain the personal information.</a:t>
            </a:r>
          </a:p>
        </p:txBody>
      </p:sp>
    </p:spTree>
    <p:extLst>
      <p:ext uri="{BB962C8B-B14F-4D97-AF65-F5344CB8AC3E}">
        <p14:creationId xmlns:p14="http://schemas.microsoft.com/office/powerpoint/2010/main" val="310441189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BF39E156-E56C-3F48-8CAC-C6B229E75DF8}" type="slidenum">
              <a:rPr lang="en-US" smtClean="0"/>
              <a:t>33</a:t>
            </a:fld>
            <a:endParaRPr lang="en-US"/>
          </a:p>
        </p:txBody>
      </p:sp>
      <p:pic>
        <p:nvPicPr>
          <p:cNvPr id="7" name="Picture 6">
            <a:extLst>
              <a:ext uri="{FF2B5EF4-FFF2-40B4-BE49-F238E27FC236}">
                <a16:creationId xmlns:a16="http://schemas.microsoft.com/office/drawing/2014/main" id="{D7B50AE0-4E08-6D43-B928-CBCD9F254B8A}"/>
              </a:ext>
            </a:extLst>
          </p:cNvPr>
          <p:cNvPicPr>
            <a:picLocks noChangeAspect="1"/>
          </p:cNvPicPr>
          <p:nvPr/>
        </p:nvPicPr>
        <p:blipFill>
          <a:blip r:embed="rId3"/>
          <a:stretch>
            <a:fillRect/>
          </a:stretch>
        </p:blipFill>
        <p:spPr>
          <a:xfrm>
            <a:off x="7198861" y="1047824"/>
            <a:ext cx="1746104" cy="1022462"/>
          </a:xfrm>
          <a:prstGeom prst="rect">
            <a:avLst/>
          </a:prstGeom>
        </p:spPr>
      </p:pic>
      <p:sp>
        <p:nvSpPr>
          <p:cNvPr id="11" name="Rectangle 10">
            <a:extLst>
              <a:ext uri="{FF2B5EF4-FFF2-40B4-BE49-F238E27FC236}">
                <a16:creationId xmlns:a16="http://schemas.microsoft.com/office/drawing/2014/main" id="{B80D8C28-7D1E-4070-A295-B81DF94E2487}"/>
              </a:ext>
            </a:extLst>
          </p:cNvPr>
          <p:cNvSpPr/>
          <p:nvPr/>
        </p:nvSpPr>
        <p:spPr>
          <a:xfrm>
            <a:off x="0" y="1047824"/>
            <a:ext cx="7056784" cy="830997"/>
          </a:xfrm>
          <a:prstGeom prst="rect">
            <a:avLst/>
          </a:prstGeom>
        </p:spPr>
        <p:txBody>
          <a:bodyPr wrap="square">
            <a:spAutoFit/>
          </a:bodyPr>
          <a:lstStyle/>
          <a:p>
            <a:pPr marL="214313" indent="-214313">
              <a:spcBef>
                <a:spcPct val="20000"/>
              </a:spcBef>
              <a:spcAft>
                <a:spcPts val="450"/>
              </a:spcAft>
              <a:buClr>
                <a:prstClr val="white"/>
              </a:buClr>
              <a:buSzPct val="80000"/>
              <a:buFont typeface="Wingdings 3" panose="05040102010807070707" pitchFamily="18" charset="2"/>
              <a:buChar char=""/>
              <a:defRPr/>
            </a:pPr>
            <a:r>
              <a:rPr lang="en-AU" altLang="en-US" sz="2400" b="1" dirty="0">
                <a:latin typeface="Tahoma" panose="020B0604030504040204" pitchFamily="34" charset="0"/>
                <a:ea typeface="Tahoma" panose="020B0604030504040204" pitchFamily="34" charset="0"/>
                <a:cs typeface="Tahoma" panose="020B0604030504040204" pitchFamily="34" charset="0"/>
              </a:rPr>
              <a:t>The Notifiable Data Breaches (NDB) </a:t>
            </a:r>
            <a:r>
              <a:rPr lang="en-AU" altLang="en-US" sz="2400" b="1" dirty="0">
                <a:latin typeface="Tahoma" panose="020B0604030504040204" pitchFamily="34" charset="0"/>
                <a:ea typeface="Tahoma" panose="020B0604030504040204" pitchFamily="34" charset="0"/>
                <a:cs typeface="Tahoma" panose="020B0604030504040204" pitchFamily="34" charset="0"/>
              </a:rPr>
              <a:t>scheme – Privacy </a:t>
            </a:r>
            <a:r>
              <a:rPr lang="en-AU" altLang="en-US" sz="2400" b="1" dirty="0" smtClean="0">
                <a:latin typeface="Tahoma" panose="020B0604030504040204" pitchFamily="34" charset="0"/>
                <a:ea typeface="Tahoma" panose="020B0604030504040204" pitchFamily="34" charset="0"/>
                <a:cs typeface="Tahoma" panose="020B0604030504040204" pitchFamily="34" charset="0"/>
              </a:rPr>
              <a:t>Act</a:t>
            </a:r>
            <a:endParaRPr lang="en-AU" alt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2EDDEB40-6632-4ED7-AC6B-5F3501B705CA}"/>
              </a:ext>
            </a:extLst>
          </p:cNvPr>
          <p:cNvSpPr txBox="1"/>
          <p:nvPr/>
        </p:nvSpPr>
        <p:spPr>
          <a:xfrm>
            <a:off x="251520" y="1948482"/>
            <a:ext cx="8691822" cy="4455066"/>
          </a:xfrm>
          <a:prstGeom prst="rect">
            <a:avLst/>
          </a:prstGeom>
          <a:noFill/>
        </p:spPr>
        <p:txBody>
          <a:bodyPr wrap="square" rtlCol="0">
            <a:spAutoFit/>
          </a:bodyPr>
          <a:lstStyle/>
          <a:p>
            <a:pPr fontAlgn="base"/>
            <a:r>
              <a:rPr lang="en-AU" dirty="0" smtClean="0">
                <a:latin typeface="Tahoma" panose="020B0604030504040204" pitchFamily="34" charset="0"/>
                <a:ea typeface="Tahoma" panose="020B0604030504040204" pitchFamily="34" charset="0"/>
                <a:cs typeface="Tahoma" panose="020B0604030504040204" pitchFamily="34" charset="0"/>
              </a:rPr>
              <a:t>Part </a:t>
            </a:r>
            <a:r>
              <a:rPr lang="en-AU" dirty="0">
                <a:latin typeface="Tahoma" panose="020B0604030504040204" pitchFamily="34" charset="0"/>
                <a:ea typeface="Tahoma" panose="020B0604030504040204" pitchFamily="34" charset="0"/>
                <a:cs typeface="Tahoma" panose="020B0604030504040204" pitchFamily="34" charset="0"/>
              </a:rPr>
              <a:t>IIIC of the Privacy Act requires entities to notify </a:t>
            </a:r>
            <a:r>
              <a:rPr lang="en-AU" dirty="0" smtClean="0">
                <a:latin typeface="Tahoma" panose="020B0604030504040204" pitchFamily="34" charset="0"/>
                <a:ea typeface="Tahoma" panose="020B0604030504040204" pitchFamily="34" charset="0"/>
                <a:cs typeface="Tahoma" panose="020B0604030504040204" pitchFamily="34" charset="0"/>
              </a:rPr>
              <a:t>(affected </a:t>
            </a:r>
            <a:r>
              <a:rPr lang="en-AU" dirty="0">
                <a:latin typeface="Tahoma" panose="020B0604030504040204" pitchFamily="34" charset="0"/>
                <a:ea typeface="Tahoma" panose="020B0604030504040204" pitchFamily="34" charset="0"/>
                <a:cs typeface="Tahoma" panose="020B0604030504040204" pitchFamily="34" charset="0"/>
              </a:rPr>
              <a:t>individuals and the </a:t>
            </a:r>
            <a:r>
              <a:rPr lang="en-AU" dirty="0" smtClean="0">
                <a:latin typeface="Tahoma" panose="020B0604030504040204" pitchFamily="34" charset="0"/>
                <a:ea typeface="Tahoma" panose="020B0604030504040204" pitchFamily="34" charset="0"/>
                <a:cs typeface="Tahoma" panose="020B0604030504040204" pitchFamily="34" charset="0"/>
              </a:rPr>
              <a:t>Commissioner) about </a:t>
            </a:r>
            <a:r>
              <a:rPr lang="en-AU" dirty="0">
                <a:latin typeface="Tahoma" panose="020B0604030504040204" pitchFamily="34" charset="0"/>
                <a:ea typeface="Tahoma" panose="020B0604030504040204" pitchFamily="34" charset="0"/>
                <a:cs typeface="Tahoma" panose="020B0604030504040204" pitchFamily="34" charset="0"/>
              </a:rPr>
              <a:t>‘eligible data breaches’. </a:t>
            </a:r>
            <a:endParaRPr lang="en-AU" dirty="0" smtClean="0">
              <a:latin typeface="Tahoma" panose="020B0604030504040204" pitchFamily="34" charset="0"/>
              <a:ea typeface="Tahoma" panose="020B0604030504040204" pitchFamily="34" charset="0"/>
              <a:cs typeface="Tahoma" panose="020B0604030504040204" pitchFamily="34" charset="0"/>
            </a:endParaRPr>
          </a:p>
          <a:p>
            <a:pPr fontAlgn="base"/>
            <a:endParaRPr lang="en-AU" sz="1350" dirty="0">
              <a:latin typeface="Tahoma" panose="020B0604030504040204" pitchFamily="34" charset="0"/>
              <a:ea typeface="Tahoma" panose="020B0604030504040204" pitchFamily="34" charset="0"/>
              <a:cs typeface="Tahoma" panose="020B0604030504040204" pitchFamily="34" charset="0"/>
            </a:endParaRPr>
          </a:p>
          <a:p>
            <a:pPr fontAlgn="base"/>
            <a:r>
              <a:rPr lang="en-AU" dirty="0">
                <a:latin typeface="Tahoma" panose="020B0604030504040204" pitchFamily="34" charset="0"/>
                <a:ea typeface="Tahoma" panose="020B0604030504040204" pitchFamily="34" charset="0"/>
                <a:cs typeface="Tahoma" panose="020B0604030504040204" pitchFamily="34" charset="0"/>
              </a:rPr>
              <a:t>An eligible data breach occurs when the following criteria are met:</a:t>
            </a:r>
          </a:p>
          <a:p>
            <a:pPr marL="557213" lvl="1" indent="-214313">
              <a:buFont typeface="Arial" panose="020B0604020202020204" pitchFamily="34" charset="0"/>
              <a:buChar char="•"/>
            </a:pPr>
            <a:r>
              <a:rPr lang="en-AU" dirty="0">
                <a:latin typeface="Tahoma" panose="020B0604030504040204" pitchFamily="34" charset="0"/>
                <a:ea typeface="Tahoma" panose="020B0604030504040204" pitchFamily="34" charset="0"/>
                <a:cs typeface="Tahoma" panose="020B0604030504040204" pitchFamily="34" charset="0"/>
              </a:rPr>
              <a:t>There is </a:t>
            </a:r>
            <a:r>
              <a:rPr lang="en-AU" b="1" u="sng" dirty="0">
                <a:latin typeface="Tahoma" panose="020B0604030504040204" pitchFamily="34" charset="0"/>
                <a:ea typeface="Tahoma" panose="020B0604030504040204" pitchFamily="34" charset="0"/>
                <a:cs typeface="Tahoma" panose="020B0604030504040204" pitchFamily="34" charset="0"/>
              </a:rPr>
              <a:t>unauthorised</a:t>
            </a:r>
            <a:r>
              <a:rPr lang="en-AU" b="1" dirty="0">
                <a:latin typeface="Tahoma" panose="020B0604030504040204" pitchFamily="34" charset="0"/>
                <a:ea typeface="Tahoma" panose="020B0604030504040204" pitchFamily="34" charset="0"/>
                <a:cs typeface="Tahoma" panose="020B0604030504040204" pitchFamily="34" charset="0"/>
              </a:rPr>
              <a:t> </a:t>
            </a:r>
            <a:r>
              <a:rPr lang="en-AU" b="1" u="sng" dirty="0">
                <a:latin typeface="Tahoma" panose="020B0604030504040204" pitchFamily="34" charset="0"/>
                <a:ea typeface="Tahoma" panose="020B0604030504040204" pitchFamily="34" charset="0"/>
                <a:cs typeface="Tahoma" panose="020B0604030504040204" pitchFamily="34" charset="0"/>
              </a:rPr>
              <a:t>access</a:t>
            </a:r>
            <a:r>
              <a:rPr lang="en-AU" b="1" dirty="0">
                <a:latin typeface="Tahoma" panose="020B0604030504040204" pitchFamily="34" charset="0"/>
                <a:ea typeface="Tahoma" panose="020B0604030504040204" pitchFamily="34" charset="0"/>
                <a:cs typeface="Tahoma" panose="020B0604030504040204" pitchFamily="34" charset="0"/>
              </a:rPr>
              <a:t> to or </a:t>
            </a:r>
            <a:r>
              <a:rPr lang="en-AU" b="1" u="sng" dirty="0">
                <a:latin typeface="Tahoma" panose="020B0604030504040204" pitchFamily="34" charset="0"/>
                <a:ea typeface="Tahoma" panose="020B0604030504040204" pitchFamily="34" charset="0"/>
                <a:cs typeface="Tahoma" panose="020B0604030504040204" pitchFamily="34" charset="0"/>
              </a:rPr>
              <a:t>disclosure</a:t>
            </a:r>
            <a:r>
              <a:rPr lang="en-AU" b="1" dirty="0">
                <a:latin typeface="Tahoma" panose="020B0604030504040204" pitchFamily="34" charset="0"/>
                <a:ea typeface="Tahoma" panose="020B0604030504040204" pitchFamily="34" charset="0"/>
                <a:cs typeface="Tahoma" panose="020B0604030504040204" pitchFamily="34" charset="0"/>
              </a:rPr>
              <a:t> </a:t>
            </a:r>
            <a:r>
              <a:rPr lang="en-AU" dirty="0">
                <a:latin typeface="Tahoma" panose="020B0604030504040204" pitchFamily="34" charset="0"/>
                <a:ea typeface="Tahoma" panose="020B0604030504040204" pitchFamily="34" charset="0"/>
                <a:cs typeface="Tahoma" panose="020B0604030504040204" pitchFamily="34" charset="0"/>
              </a:rPr>
              <a:t>of </a:t>
            </a:r>
            <a:r>
              <a:rPr lang="en-AU" b="1" dirty="0">
                <a:latin typeface="Tahoma" panose="020B0604030504040204" pitchFamily="34" charset="0"/>
                <a:ea typeface="Tahoma" panose="020B0604030504040204" pitchFamily="34" charset="0"/>
                <a:cs typeface="Tahoma" panose="020B0604030504040204" pitchFamily="34" charset="0"/>
              </a:rPr>
              <a:t>personal information </a:t>
            </a:r>
            <a:r>
              <a:rPr lang="en-AU" dirty="0">
                <a:latin typeface="Tahoma" panose="020B0604030504040204" pitchFamily="34" charset="0"/>
                <a:ea typeface="Tahoma" panose="020B0604030504040204" pitchFamily="34" charset="0"/>
                <a:cs typeface="Tahoma" panose="020B0604030504040204" pitchFamily="34" charset="0"/>
              </a:rPr>
              <a:t>held by an entity (</a:t>
            </a:r>
            <a:r>
              <a:rPr lang="en-AU" b="1" dirty="0">
                <a:latin typeface="Tahoma" panose="020B0604030504040204" pitchFamily="34" charset="0"/>
                <a:ea typeface="Tahoma" panose="020B0604030504040204" pitchFamily="34" charset="0"/>
                <a:cs typeface="Tahoma" panose="020B0604030504040204" pitchFamily="34" charset="0"/>
              </a:rPr>
              <a:t>or information is lost</a:t>
            </a:r>
            <a:r>
              <a:rPr lang="en-AU" dirty="0">
                <a:latin typeface="Tahoma" panose="020B0604030504040204" pitchFamily="34" charset="0"/>
                <a:ea typeface="Tahoma" panose="020B0604030504040204" pitchFamily="34" charset="0"/>
                <a:cs typeface="Tahoma" panose="020B0604030504040204" pitchFamily="34" charset="0"/>
              </a:rPr>
              <a:t> in circumstances where </a:t>
            </a:r>
            <a:r>
              <a:rPr lang="en-AU" b="1" dirty="0">
                <a:latin typeface="Tahoma" panose="020B0604030504040204" pitchFamily="34" charset="0"/>
                <a:ea typeface="Tahoma" panose="020B0604030504040204" pitchFamily="34" charset="0"/>
                <a:cs typeface="Tahoma" panose="020B0604030504040204" pitchFamily="34" charset="0"/>
              </a:rPr>
              <a:t>unauthorised access or disclosure </a:t>
            </a:r>
            <a:r>
              <a:rPr lang="en-AU" b="1" u="sng" dirty="0">
                <a:latin typeface="Tahoma" panose="020B0604030504040204" pitchFamily="34" charset="0"/>
                <a:ea typeface="Tahoma" panose="020B0604030504040204" pitchFamily="34" charset="0"/>
                <a:cs typeface="Tahoma" panose="020B0604030504040204" pitchFamily="34" charset="0"/>
              </a:rPr>
              <a:t>is likely to occur</a:t>
            </a:r>
            <a:r>
              <a:rPr lang="en-AU" dirty="0">
                <a:latin typeface="Tahoma" panose="020B0604030504040204" pitchFamily="34" charset="0"/>
                <a:ea typeface="Tahoma" panose="020B0604030504040204" pitchFamily="34" charset="0"/>
                <a:cs typeface="Tahoma" panose="020B0604030504040204" pitchFamily="34" charset="0"/>
              </a:rPr>
              <a:t>).</a:t>
            </a:r>
          </a:p>
          <a:p>
            <a:pPr marL="557213" lvl="1" indent="-214313">
              <a:buFont typeface="Arial" panose="020B0604020202020204" pitchFamily="34" charset="0"/>
              <a:buChar char="•"/>
            </a:pPr>
            <a:r>
              <a:rPr lang="en-AU" dirty="0">
                <a:latin typeface="Tahoma" panose="020B0604030504040204" pitchFamily="34" charset="0"/>
                <a:ea typeface="Tahoma" panose="020B0604030504040204" pitchFamily="34" charset="0"/>
                <a:cs typeface="Tahoma" panose="020B0604030504040204" pitchFamily="34" charset="0"/>
              </a:rPr>
              <a:t>This is </a:t>
            </a:r>
            <a:r>
              <a:rPr lang="en-AU" b="1" dirty="0">
                <a:latin typeface="Tahoma" panose="020B0604030504040204" pitchFamily="34" charset="0"/>
                <a:ea typeface="Tahoma" panose="020B0604030504040204" pitchFamily="34" charset="0"/>
                <a:cs typeface="Tahoma" panose="020B0604030504040204" pitchFamily="34" charset="0"/>
              </a:rPr>
              <a:t>likely to result </a:t>
            </a:r>
            <a:r>
              <a:rPr lang="en-AU" dirty="0">
                <a:latin typeface="Tahoma" panose="020B0604030504040204" pitchFamily="34" charset="0"/>
                <a:ea typeface="Tahoma" panose="020B0604030504040204" pitchFamily="34" charset="0"/>
                <a:cs typeface="Tahoma" panose="020B0604030504040204" pitchFamily="34" charset="0"/>
              </a:rPr>
              <a:t>in </a:t>
            </a:r>
            <a:r>
              <a:rPr lang="en-AU" b="1" u="sng" dirty="0">
                <a:latin typeface="Tahoma" panose="020B0604030504040204" pitchFamily="34" charset="0"/>
                <a:ea typeface="Tahoma" panose="020B0604030504040204" pitchFamily="34" charset="0"/>
                <a:cs typeface="Tahoma" panose="020B0604030504040204" pitchFamily="34" charset="0"/>
              </a:rPr>
              <a:t>serious harm </a:t>
            </a:r>
            <a:r>
              <a:rPr lang="en-AU" dirty="0">
                <a:latin typeface="Tahoma" panose="020B0604030504040204" pitchFamily="34" charset="0"/>
                <a:ea typeface="Tahoma" panose="020B0604030504040204" pitchFamily="34" charset="0"/>
                <a:cs typeface="Tahoma" panose="020B0604030504040204" pitchFamily="34" charset="0"/>
              </a:rPr>
              <a:t>to any of the individuals to whom the information relates.</a:t>
            </a:r>
          </a:p>
          <a:p>
            <a:pPr marL="557213" lvl="1" indent="-214313">
              <a:buFont typeface="Arial" panose="020B0604020202020204" pitchFamily="34" charset="0"/>
              <a:buChar char="•"/>
            </a:pPr>
            <a:r>
              <a:rPr lang="en-AU" dirty="0">
                <a:latin typeface="Tahoma" panose="020B0604030504040204" pitchFamily="34" charset="0"/>
                <a:ea typeface="Tahoma" panose="020B0604030504040204" pitchFamily="34" charset="0"/>
                <a:cs typeface="Tahoma" panose="020B0604030504040204" pitchFamily="34" charset="0"/>
              </a:rPr>
              <a:t>The entity has been </a:t>
            </a:r>
            <a:r>
              <a:rPr lang="en-AU" b="1" dirty="0">
                <a:latin typeface="Tahoma" panose="020B0604030504040204" pitchFamily="34" charset="0"/>
                <a:ea typeface="Tahoma" panose="020B0604030504040204" pitchFamily="34" charset="0"/>
                <a:cs typeface="Tahoma" panose="020B0604030504040204" pitchFamily="34" charset="0"/>
              </a:rPr>
              <a:t>unable to prevent the likely risk of serious harm </a:t>
            </a:r>
            <a:r>
              <a:rPr lang="en-AU" b="1" u="sng" dirty="0">
                <a:latin typeface="Tahoma" panose="020B0604030504040204" pitchFamily="34" charset="0"/>
                <a:ea typeface="Tahoma" panose="020B0604030504040204" pitchFamily="34" charset="0"/>
                <a:cs typeface="Tahoma" panose="020B0604030504040204" pitchFamily="34" charset="0"/>
              </a:rPr>
              <a:t>with remedial action</a:t>
            </a:r>
            <a:r>
              <a:rPr lang="en-AU" dirty="0" smtClean="0">
                <a:latin typeface="Tahoma" panose="020B0604030504040204" pitchFamily="34" charset="0"/>
                <a:ea typeface="Tahoma" panose="020B0604030504040204" pitchFamily="34" charset="0"/>
                <a:cs typeface="Tahoma" panose="020B0604030504040204" pitchFamily="34" charset="0"/>
              </a:rPr>
              <a:t>.</a:t>
            </a:r>
          </a:p>
          <a:p>
            <a:pPr marL="214313" indent="-214313">
              <a:buFont typeface="Arial" panose="020B0604020202020204" pitchFamily="34" charset="0"/>
              <a:buChar char="•"/>
            </a:pPr>
            <a:endParaRPr lang="en-AU" dirty="0">
              <a:latin typeface="Tahoma" panose="020B0604030504040204" pitchFamily="34" charset="0"/>
              <a:ea typeface="Tahoma" panose="020B0604030504040204" pitchFamily="34" charset="0"/>
              <a:cs typeface="Tahoma" panose="020B0604030504040204" pitchFamily="34" charset="0"/>
            </a:endParaRPr>
          </a:p>
          <a:p>
            <a:pPr fontAlgn="base"/>
            <a:r>
              <a:rPr lang="en-AU" dirty="0">
                <a:latin typeface="Tahoma" panose="020B0604030504040204" pitchFamily="34" charset="0"/>
                <a:ea typeface="Tahoma" panose="020B0604030504040204" pitchFamily="34" charset="0"/>
                <a:cs typeface="Tahoma" panose="020B0604030504040204" pitchFamily="34" charset="0"/>
              </a:rPr>
              <a:t>Entities must also conduct an assessment if it is not clear if a suspected data breach meets these criteria. The assessment will determine whether the breach is an ‘eligible data breach’ that triggers notification obligations.</a:t>
            </a:r>
          </a:p>
          <a:p>
            <a:pPr fontAlgn="base"/>
            <a:endParaRPr lang="en-AU"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3581479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89FC6BB-8C27-F94A-91F2-E83A92A465D1}" type="slidenum">
              <a:rPr lang="en-AU" altLang="x-none" smtClean="0"/>
              <a:pPr/>
              <a:t>34</a:t>
            </a:fld>
            <a:endParaRPr lang="en-AU" altLang="x-none"/>
          </a:p>
        </p:txBody>
      </p:sp>
      <p:sp>
        <p:nvSpPr>
          <p:cNvPr id="5" name="Content Placeholder 2"/>
          <p:cNvSpPr>
            <a:spLocks noGrp="1"/>
          </p:cNvSpPr>
          <p:nvPr>
            <p:ph idx="1"/>
          </p:nvPr>
        </p:nvSpPr>
        <p:spPr>
          <a:xfrm>
            <a:off x="323528" y="1938021"/>
            <a:ext cx="8517338" cy="4043363"/>
          </a:xfrm>
        </p:spPr>
        <p:txBody>
          <a:bodyPr>
            <a:normAutofit fontScale="55000" lnSpcReduction="20000"/>
          </a:bodyPr>
          <a:lstStyle/>
          <a:p>
            <a:r>
              <a:rPr lang="en-AU" dirty="0">
                <a:latin typeface="Tahoma" panose="020B0604030504040204" pitchFamily="34" charset="0"/>
                <a:ea typeface="Tahoma" panose="020B0604030504040204" pitchFamily="34" charset="0"/>
                <a:cs typeface="Tahoma" panose="020B0604030504040204" pitchFamily="34" charset="0"/>
              </a:rPr>
              <a:t>For data breaches affecting certain categories of information, other mandatory or voluntary reporting schemes may exist. For example, entities might consider reporting certain breaches to</a:t>
            </a:r>
            <a:r>
              <a:rPr lang="en-AU" dirty="0" smtClean="0">
                <a:latin typeface="Tahoma" panose="020B0604030504040204" pitchFamily="34" charset="0"/>
                <a:ea typeface="Tahoma" panose="020B0604030504040204" pitchFamily="34" charset="0"/>
                <a:cs typeface="Tahoma" panose="020B0604030504040204" pitchFamily="34" charset="0"/>
              </a:rPr>
              <a:t>:</a:t>
            </a: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the </a:t>
            </a:r>
            <a:r>
              <a:rPr lang="en-AU" dirty="0">
                <a:latin typeface="Tahoma" panose="020B0604030504040204" pitchFamily="34" charset="0"/>
                <a:ea typeface="Tahoma" panose="020B0604030504040204" pitchFamily="34" charset="0"/>
                <a:cs typeface="Tahoma" panose="020B0604030504040204" pitchFamily="34" charset="0"/>
              </a:rPr>
              <a:t>entity’s financial services provider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police </a:t>
            </a:r>
            <a:r>
              <a:rPr lang="en-AU" dirty="0">
                <a:latin typeface="Tahoma" panose="020B0604030504040204" pitchFamily="34" charset="0"/>
                <a:ea typeface="Tahoma" panose="020B0604030504040204" pitchFamily="34" charset="0"/>
                <a:cs typeface="Tahoma" panose="020B0604030504040204" pitchFamily="34" charset="0"/>
              </a:rPr>
              <a:t>or law enforcement bodies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the </a:t>
            </a:r>
            <a:r>
              <a:rPr lang="en-AU" dirty="0">
                <a:latin typeface="Tahoma" panose="020B0604030504040204" pitchFamily="34" charset="0"/>
                <a:ea typeface="Tahoma" panose="020B0604030504040204" pitchFamily="34" charset="0"/>
                <a:cs typeface="Tahoma" panose="020B0604030504040204" pitchFamily="34" charset="0"/>
              </a:rPr>
              <a:t>Australian Securities &amp; Investments Commission (ASIC)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the </a:t>
            </a:r>
            <a:r>
              <a:rPr lang="en-AU" dirty="0">
                <a:latin typeface="Tahoma" panose="020B0604030504040204" pitchFamily="34" charset="0"/>
                <a:ea typeface="Tahoma" panose="020B0604030504040204" pitchFamily="34" charset="0"/>
                <a:cs typeface="Tahoma" panose="020B0604030504040204" pitchFamily="34" charset="0"/>
              </a:rPr>
              <a:t>Australian Prudential Regulation Authority (APRA)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the </a:t>
            </a:r>
            <a:r>
              <a:rPr lang="en-AU" dirty="0">
                <a:latin typeface="Tahoma" panose="020B0604030504040204" pitchFamily="34" charset="0"/>
                <a:ea typeface="Tahoma" panose="020B0604030504040204" pitchFamily="34" charset="0"/>
                <a:cs typeface="Tahoma" panose="020B0604030504040204" pitchFamily="34" charset="0"/>
              </a:rPr>
              <a:t>Australian Taxation Office (ATO)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the </a:t>
            </a:r>
            <a:r>
              <a:rPr lang="en-AU" dirty="0">
                <a:latin typeface="Tahoma" panose="020B0604030504040204" pitchFamily="34" charset="0"/>
                <a:ea typeface="Tahoma" panose="020B0604030504040204" pitchFamily="34" charset="0"/>
                <a:cs typeface="Tahoma" panose="020B0604030504040204" pitchFamily="34" charset="0"/>
              </a:rPr>
              <a:t>Australian Transaction Reports and Analysis Centre (AUSTRAC)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the </a:t>
            </a:r>
            <a:r>
              <a:rPr lang="en-AU" dirty="0">
                <a:latin typeface="Tahoma" panose="020B0604030504040204" pitchFamily="34" charset="0"/>
                <a:ea typeface="Tahoma" panose="020B0604030504040204" pitchFamily="34" charset="0"/>
                <a:cs typeface="Tahoma" panose="020B0604030504040204" pitchFamily="34" charset="0"/>
              </a:rPr>
              <a:t>Australian Cyber Security Centre (ACSC)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the </a:t>
            </a:r>
            <a:r>
              <a:rPr lang="en-AU" dirty="0">
                <a:latin typeface="Tahoma" panose="020B0604030504040204" pitchFamily="34" charset="0"/>
                <a:ea typeface="Tahoma" panose="020B0604030504040204" pitchFamily="34" charset="0"/>
                <a:cs typeface="Tahoma" panose="020B0604030504040204" pitchFamily="34" charset="0"/>
              </a:rPr>
              <a:t>Australian Digital Health Agency (ADHA)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the </a:t>
            </a:r>
            <a:r>
              <a:rPr lang="en-AU" dirty="0">
                <a:latin typeface="Tahoma" panose="020B0604030504040204" pitchFamily="34" charset="0"/>
                <a:ea typeface="Tahoma" panose="020B0604030504040204" pitchFamily="34" charset="0"/>
                <a:cs typeface="Tahoma" panose="020B0604030504040204" pitchFamily="34" charset="0"/>
              </a:rPr>
              <a:t>Department of Health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State </a:t>
            </a:r>
            <a:r>
              <a:rPr lang="en-AU" dirty="0">
                <a:latin typeface="Tahoma" panose="020B0604030504040204" pitchFamily="34" charset="0"/>
                <a:ea typeface="Tahoma" panose="020B0604030504040204" pitchFamily="34" charset="0"/>
                <a:cs typeface="Tahoma" panose="020B0604030504040204" pitchFamily="34" charset="0"/>
              </a:rPr>
              <a:t>or Territory Privacy and Information Commissioners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Professional </a:t>
            </a:r>
            <a:r>
              <a:rPr lang="en-AU" dirty="0">
                <a:latin typeface="Tahoma" panose="020B0604030504040204" pitchFamily="34" charset="0"/>
                <a:ea typeface="Tahoma" panose="020B0604030504040204" pitchFamily="34" charset="0"/>
                <a:cs typeface="Tahoma" panose="020B0604030504040204" pitchFamily="34" charset="0"/>
              </a:rPr>
              <a:t>associations </a:t>
            </a:r>
            <a:r>
              <a:rPr lang="en-AU" dirty="0" smtClean="0">
                <a:latin typeface="Tahoma" panose="020B0604030504040204" pitchFamily="34" charset="0"/>
                <a:ea typeface="Tahoma" panose="020B0604030504040204" pitchFamily="34" charset="0"/>
                <a:cs typeface="Tahoma" panose="020B0604030504040204" pitchFamily="34" charset="0"/>
              </a:rPr>
              <a:t>and regulatory </a:t>
            </a:r>
            <a:r>
              <a:rPr lang="en-AU" dirty="0">
                <a:latin typeface="Tahoma" panose="020B0604030504040204" pitchFamily="34" charset="0"/>
                <a:ea typeface="Tahoma" panose="020B0604030504040204" pitchFamily="34" charset="0"/>
                <a:cs typeface="Tahoma" panose="020B0604030504040204" pitchFamily="34" charset="0"/>
              </a:rPr>
              <a:t>bodies </a:t>
            </a:r>
            <a:endParaRPr lang="en-AU" dirty="0" smtClean="0">
              <a:latin typeface="Tahoma" panose="020B0604030504040204" pitchFamily="34" charset="0"/>
              <a:ea typeface="Tahoma" panose="020B0604030504040204" pitchFamily="34" charset="0"/>
              <a:cs typeface="Tahoma" panose="020B0604030504040204" pitchFamily="34" charset="0"/>
            </a:endParaRPr>
          </a:p>
          <a:p>
            <a:pPr marL="1028700" lvl="1" indent="-342900">
              <a:buFont typeface="Arial" panose="020B0604020202020204" pitchFamily="34" charset="0"/>
              <a:buChar char="•"/>
            </a:pPr>
            <a:r>
              <a:rPr lang="en-AU" dirty="0" smtClean="0">
                <a:latin typeface="Tahoma" panose="020B0604030504040204" pitchFamily="34" charset="0"/>
                <a:ea typeface="Tahoma" panose="020B0604030504040204" pitchFamily="34" charset="0"/>
                <a:cs typeface="Tahoma" panose="020B0604030504040204" pitchFamily="34" charset="0"/>
              </a:rPr>
              <a:t>Insurance </a:t>
            </a:r>
            <a:r>
              <a:rPr lang="en-AU" dirty="0">
                <a:latin typeface="Tahoma" panose="020B0604030504040204" pitchFamily="34" charset="0"/>
                <a:ea typeface="Tahoma" panose="020B0604030504040204" pitchFamily="34" charset="0"/>
                <a:cs typeface="Tahoma" panose="020B0604030504040204" pitchFamily="34" charset="0"/>
              </a:rPr>
              <a:t>providers</a:t>
            </a:r>
          </a:p>
        </p:txBody>
      </p:sp>
      <p:sp>
        <p:nvSpPr>
          <p:cNvPr id="6" name="Rectangle 5">
            <a:extLst>
              <a:ext uri="{FF2B5EF4-FFF2-40B4-BE49-F238E27FC236}">
                <a16:creationId xmlns:a16="http://schemas.microsoft.com/office/drawing/2014/main" id="{B80D8C28-7D1E-4070-A295-B81DF94E2487}"/>
              </a:ext>
            </a:extLst>
          </p:cNvPr>
          <p:cNvSpPr/>
          <p:nvPr/>
        </p:nvSpPr>
        <p:spPr>
          <a:xfrm>
            <a:off x="323528" y="1268760"/>
            <a:ext cx="6041794" cy="461665"/>
          </a:xfrm>
          <a:prstGeom prst="rect">
            <a:avLst/>
          </a:prstGeom>
        </p:spPr>
        <p:txBody>
          <a:bodyPr wrap="square">
            <a:spAutoFit/>
          </a:bodyPr>
          <a:lstStyle/>
          <a:p>
            <a:pPr marL="285750" lvl="0" indent="-285750">
              <a:spcBef>
                <a:spcPct val="20000"/>
              </a:spcBef>
              <a:spcAft>
                <a:spcPts val="600"/>
              </a:spcAft>
              <a:buClr>
                <a:prstClr val="white"/>
              </a:buClr>
              <a:buSzPct val="80000"/>
              <a:buFont typeface="Wingdings 3" panose="05040102010807070707" pitchFamily="18" charset="2"/>
              <a:buChar char=""/>
              <a:defRPr/>
            </a:pPr>
            <a:r>
              <a:rPr lang="en-AU" altLang="en-US" sz="2400" b="1" dirty="0" smtClean="0">
                <a:latin typeface="Tahoma" panose="020B0604030504040204" pitchFamily="34" charset="0"/>
                <a:ea typeface="Tahoma" panose="020B0604030504040204" pitchFamily="34" charset="0"/>
                <a:cs typeface="Tahoma" panose="020B0604030504040204" pitchFamily="34" charset="0"/>
              </a:rPr>
              <a:t>Other reporting </a:t>
            </a:r>
            <a:r>
              <a:rPr lang="en-AU" altLang="en-US" sz="2400" b="1" dirty="0" smtClean="0">
                <a:latin typeface="Tahoma" panose="020B0604030504040204" pitchFamily="34" charset="0"/>
                <a:ea typeface="Tahoma" panose="020B0604030504040204" pitchFamily="34" charset="0"/>
                <a:cs typeface="Tahoma" panose="020B0604030504040204" pitchFamily="34" charset="0"/>
              </a:rPr>
              <a:t>obligations</a:t>
            </a:r>
            <a:endParaRPr lang="en-AU" altLang="en-US" sz="2400"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0393373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6" y="1301948"/>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Commercial contracts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3" name="Rectangle 2"/>
          <p:cNvSpPr/>
          <p:nvPr/>
        </p:nvSpPr>
        <p:spPr>
          <a:xfrm>
            <a:off x="539552" y="2276872"/>
            <a:ext cx="7920880" cy="3416320"/>
          </a:xfrm>
          <a:prstGeom prst="rect">
            <a:avLst/>
          </a:prstGeom>
        </p:spPr>
        <p:txBody>
          <a:bodyPr wrap="square">
            <a:spAutoFit/>
          </a:bodyPr>
          <a:lstStyle/>
          <a:p>
            <a:pPr marL="285750" indent="-285750">
              <a:buFont typeface="Arial" panose="020B0604020202020204" pitchFamily="34" charset="0"/>
              <a:buChar char="•"/>
            </a:pPr>
            <a:r>
              <a:rPr lang="en-AU" dirty="0"/>
              <a:t>Contract law </a:t>
            </a:r>
            <a:r>
              <a:rPr lang="en-AU" dirty="0" smtClean="0"/>
              <a:t>a </a:t>
            </a:r>
            <a:r>
              <a:rPr lang="en-AU" dirty="0"/>
              <a:t>form of private law-making for large corporations</a:t>
            </a:r>
            <a:r>
              <a:rPr lang="en-AU" dirty="0" smtClean="0"/>
              <a:t>. This relates to the fact that terms are often standard form with a range of additional policies then just linked to. </a:t>
            </a:r>
          </a:p>
          <a:p>
            <a:pPr marL="285750" indent="-285750">
              <a:buFont typeface="Arial" panose="020B0604020202020204" pitchFamily="34" charset="0"/>
              <a:buChar char="•"/>
            </a:pPr>
            <a:r>
              <a:rPr lang="en-AU" dirty="0" smtClean="0"/>
              <a:t>There are a variety of contracts that intersect with cyber security issues. For instance contracts for cloud services, for managed services, for solution development/integration and for off the shelf hardware or software.</a:t>
            </a:r>
          </a:p>
          <a:p>
            <a:pPr marL="285750" indent="-285750">
              <a:buFont typeface="Arial" panose="020B0604020202020204" pitchFamily="34" charset="0"/>
              <a:buChar char="•"/>
            </a:pPr>
            <a:r>
              <a:rPr lang="en-AU" dirty="0" smtClean="0"/>
              <a:t>Despite the fact that negotiation may be difficult on many issues, with the right amount of leverage often there can be some negotiation on quality of the service (i.e. what’s included), price/payment, remedies, and certain variables which might include certain guarantees regarding security (e.g. no overseas storage). </a:t>
            </a:r>
            <a:endParaRPr lang="en-AU" dirty="0"/>
          </a:p>
        </p:txBody>
      </p:sp>
    </p:spTree>
    <p:extLst>
      <p:ext uri="{BB962C8B-B14F-4D97-AF65-F5344CB8AC3E}">
        <p14:creationId xmlns:p14="http://schemas.microsoft.com/office/powerpoint/2010/main" val="156209206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A089FF7-9FF6-4651-A053-27FC75A07520}"/>
              </a:ext>
            </a:extLst>
          </p:cNvPr>
          <p:cNvSpPr>
            <a:spLocks noGrp="1"/>
          </p:cNvSpPr>
          <p:nvPr>
            <p:ph type="body" sz="quarter" idx="10"/>
          </p:nvPr>
        </p:nvSpPr>
        <p:spPr/>
        <p:txBody>
          <a:bodyPr/>
          <a:lstStyle/>
          <a:p>
            <a:pPr lvl="0"/>
            <a:r>
              <a:rPr lang="en-AU" sz="2400" dirty="0"/>
              <a:t>Who </a:t>
            </a:r>
            <a:r>
              <a:rPr lang="en-AU" sz="2400" dirty="0" smtClean="0"/>
              <a:t>controls the </a:t>
            </a:r>
            <a:r>
              <a:rPr lang="en-AU" sz="2400" dirty="0"/>
              <a:t>security risks?  </a:t>
            </a:r>
            <a:r>
              <a:rPr lang="en-AU" sz="2400" dirty="0" smtClean="0"/>
              <a:t>(vendors of technological solutions, </a:t>
            </a:r>
            <a:r>
              <a:rPr lang="en-AU" sz="2400" dirty="0"/>
              <a:t>their supply chain and customers)</a:t>
            </a:r>
          </a:p>
          <a:p>
            <a:pPr lvl="0"/>
            <a:r>
              <a:rPr lang="en-AU" sz="2400" dirty="0"/>
              <a:t>How do you divide </a:t>
            </a:r>
            <a:r>
              <a:rPr lang="en-AU" sz="2400" dirty="0" smtClean="0"/>
              <a:t>responsibility? Think about the role of commercial and consumer contracts here for instance.</a:t>
            </a:r>
          </a:p>
          <a:p>
            <a:pPr lvl="0"/>
            <a:r>
              <a:rPr lang="en-AU" sz="2400" dirty="0" smtClean="0"/>
              <a:t>Complexity is a big issue here.</a:t>
            </a:r>
            <a:endParaRPr lang="en-AU" sz="2400" dirty="0"/>
          </a:p>
        </p:txBody>
      </p:sp>
      <p:sp>
        <p:nvSpPr>
          <p:cNvPr id="4" name="Slide Number Placeholder 3">
            <a:extLst>
              <a:ext uri="{FF2B5EF4-FFF2-40B4-BE49-F238E27FC236}">
                <a16:creationId xmlns:a16="http://schemas.microsoft.com/office/drawing/2014/main" id="{5BF196C4-3E25-405A-BE85-20EA91EBD4A6}"/>
              </a:ext>
            </a:extLst>
          </p:cNvPr>
          <p:cNvSpPr>
            <a:spLocks noGrp="1"/>
          </p:cNvSpPr>
          <p:nvPr>
            <p:ph type="sldNum" sz="quarter" idx="4"/>
          </p:nvPr>
        </p:nvSpPr>
        <p:spPr/>
        <p:txBody>
          <a:bodyPr/>
          <a:lstStyle/>
          <a:p>
            <a:fld id="{A2912448-FEEC-49E8-9588-2DF1F90D57C2}" type="slidenum">
              <a:rPr lang="en-US" smtClean="0"/>
              <a:pPr/>
              <a:t>36</a:t>
            </a:fld>
            <a:endParaRPr lang="en-US" dirty="0"/>
          </a:p>
        </p:txBody>
      </p:sp>
      <p:sp>
        <p:nvSpPr>
          <p:cNvPr id="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0316" y="1301948"/>
            <a:ext cx="7732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Commercial contracts</a:t>
            </a:r>
            <a:endParaRPr lang="en-AU" altLang="en-US" sz="2100" b="1" dirty="0">
              <a:solidFill>
                <a:schemeClr val="bg1"/>
              </a:solidFill>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44009315"/>
      </p:ext>
    </p:extLst>
  </p:cSld>
  <p:clrMapOvr>
    <a:masterClrMapping/>
  </p:clrMapOvr>
  <mc:AlternateContent xmlns:mc="http://schemas.openxmlformats.org/markup-compatibility/2006" xmlns:p14="http://schemas.microsoft.com/office/powerpoint/2010/main">
    <mc:Choice Requires="p14">
      <p:transition spd="slow" p14:dur="2000" advTm="133731"/>
    </mc:Choice>
    <mc:Fallback xmlns="">
      <p:transition spd="slow" advTm="133731"/>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7011528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62315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7335" y="98072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Some key policy documents</a:t>
            </a:r>
            <a:endParaRPr lang="en-AU" altLang="en-US" sz="2100" b="1" dirty="0">
              <a:solidFill>
                <a:schemeClr val="bg1"/>
              </a:solidFill>
              <a:ea typeface="Tahoma" panose="020B0604030504040204" pitchFamily="34" charset="0"/>
              <a:cs typeface="Tahoma" panose="020B060403050404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28428"/>
            <a:ext cx="4778771" cy="4778771"/>
          </a:xfrm>
          <a:prstGeom prst="rect">
            <a:avLst/>
          </a:prstGeom>
        </p:spPr>
      </p:pic>
      <p:sp>
        <p:nvSpPr>
          <p:cNvPr id="4" name="Rectangle 3"/>
          <p:cNvSpPr/>
          <p:nvPr/>
        </p:nvSpPr>
        <p:spPr>
          <a:xfrm>
            <a:off x="4778771" y="3212976"/>
            <a:ext cx="4388434" cy="646331"/>
          </a:xfrm>
          <a:prstGeom prst="rect">
            <a:avLst/>
          </a:prstGeom>
        </p:spPr>
        <p:txBody>
          <a:bodyPr wrap="square">
            <a:spAutoFit/>
          </a:bodyPr>
          <a:lstStyle/>
          <a:p>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Australia’s Cyber Security Strategy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to Australia’s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Cyber Security Strategy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2020. </a:t>
            </a:r>
            <a:endParaRPr lang="en-AU" dirty="0">
              <a:solidFill>
                <a:srgbClr val="333333"/>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2845612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7335" y="98072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Some key policy documents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4" name="Rectangle 3"/>
          <p:cNvSpPr/>
          <p:nvPr/>
        </p:nvSpPr>
        <p:spPr>
          <a:xfrm>
            <a:off x="4751469" y="2348880"/>
            <a:ext cx="4388434" cy="3139321"/>
          </a:xfrm>
          <a:prstGeom prst="rect">
            <a:avLst/>
          </a:prstGeom>
        </p:spPr>
        <p:txBody>
          <a:bodyPr wrap="square">
            <a:spAutoFit/>
          </a:bodyPr>
          <a:lstStyle/>
          <a:p>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Australia’s Cyber Security Strategy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to Australia’s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Cyber Security Strategy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2020. </a:t>
            </a:r>
            <a:endParaRPr lang="en-AU" dirty="0">
              <a:solidFill>
                <a:srgbClr val="333333"/>
              </a:solidFill>
              <a:latin typeface="Tahoma" panose="020B0604030504040204" pitchFamily="34" charset="0"/>
              <a:ea typeface="Tahoma" panose="020B0604030504040204" pitchFamily="34" charset="0"/>
              <a:cs typeface="Tahoma" panose="020B0604030504040204" pitchFamily="34" charset="0"/>
            </a:endParaRPr>
          </a:p>
          <a:p>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Taken from: </a:t>
            </a:r>
          </a:p>
          <a:p>
            <a:endParaRPr lang="en-AU" dirty="0">
              <a:solidFill>
                <a:srgbClr val="333333"/>
              </a:solidFill>
              <a:latin typeface="Tahoma" panose="020B0604030504040204" pitchFamily="34" charset="0"/>
              <a:ea typeface="Tahoma" panose="020B0604030504040204" pitchFamily="34" charset="0"/>
              <a:cs typeface="Tahoma" panose="020B0604030504040204" pitchFamily="34" charset="0"/>
            </a:endParaRPr>
          </a:p>
          <a:p>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The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Australian Government discussion paper on options for regulatory reforms and voluntary incentives to strengthen the cyber security of Australia's digital economy, Strengthening Australia's cyber security regulations and incentives.</a:t>
            </a:r>
            <a:endParaRPr lang="en-AU" dirty="0">
              <a:latin typeface="Tahoma" panose="020B0604030504040204" pitchFamily="34" charset="0"/>
              <a:ea typeface="Tahoma" panose="020B0604030504040204" pitchFamily="34" charset="0"/>
              <a:cs typeface="Tahoma" panose="020B0604030504040204" pitchFamily="34" charset="0"/>
            </a:endParaRPr>
          </a:p>
          <a:p>
            <a:endParaRPr lang="en-AU" dirty="0">
              <a:solidFill>
                <a:srgbClr val="333333"/>
              </a:solidFill>
              <a:latin typeface="Tahoma" panose="020B0604030504040204" pitchFamily="34" charset="0"/>
              <a:ea typeface="Tahoma" panose="020B0604030504040204" pitchFamily="34" charset="0"/>
              <a:cs typeface="Tahoma" panose="020B060403050404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1633661"/>
            <a:ext cx="3895329" cy="4869160"/>
          </a:xfrm>
          <a:prstGeom prst="rect">
            <a:avLst/>
          </a:prstGeom>
        </p:spPr>
      </p:pic>
    </p:spTree>
    <p:extLst>
      <p:ext uri="{BB962C8B-B14F-4D97-AF65-F5344CB8AC3E}">
        <p14:creationId xmlns:p14="http://schemas.microsoft.com/office/powerpoint/2010/main" val="32658271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7335" y="98072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Some key policy documents</a:t>
            </a:r>
            <a:endParaRPr lang="en-AU" altLang="en-US" sz="2100" b="1" dirty="0">
              <a:solidFill>
                <a:schemeClr val="bg1"/>
              </a:solidFill>
              <a:ea typeface="Tahoma" panose="020B0604030504040204" pitchFamily="34" charset="0"/>
              <a:cs typeface="Tahoma" panose="020B060403050404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592" y="1628428"/>
            <a:ext cx="6125430" cy="4839375"/>
          </a:xfrm>
          <a:prstGeom prst="rect">
            <a:avLst/>
          </a:prstGeom>
        </p:spPr>
      </p:pic>
    </p:spTree>
    <p:extLst>
      <p:ext uri="{BB962C8B-B14F-4D97-AF65-F5344CB8AC3E}">
        <p14:creationId xmlns:p14="http://schemas.microsoft.com/office/powerpoint/2010/main" val="42827608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7335" y="98072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Some key policy documents</a:t>
            </a:r>
            <a:endParaRPr lang="en-AU" altLang="en-US" sz="2100" b="1" dirty="0">
              <a:solidFill>
                <a:schemeClr val="bg1"/>
              </a:solidFill>
              <a:ea typeface="Tahoma" panose="020B0604030504040204" pitchFamily="34" charset="0"/>
              <a:cs typeface="Tahoma" panose="020B060403050404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97" y="1916832"/>
            <a:ext cx="5744377" cy="4239217"/>
          </a:xfrm>
          <a:prstGeom prst="rect">
            <a:avLst/>
          </a:prstGeom>
        </p:spPr>
      </p:pic>
      <p:sp>
        <p:nvSpPr>
          <p:cNvPr id="5" name="Rectangle 4"/>
          <p:cNvSpPr/>
          <p:nvPr/>
        </p:nvSpPr>
        <p:spPr>
          <a:xfrm>
            <a:off x="5775573" y="3212976"/>
            <a:ext cx="3188915" cy="646331"/>
          </a:xfrm>
          <a:prstGeom prst="rect">
            <a:avLst/>
          </a:prstGeom>
        </p:spPr>
        <p:txBody>
          <a:bodyPr wrap="square">
            <a:spAutoFit/>
          </a:bodyPr>
          <a:lstStyle/>
          <a:p>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Australia’s Cyber 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Cyber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in a figure</a:t>
            </a:r>
            <a:endParaRPr lang="en-AU" dirty="0">
              <a:solidFill>
                <a:srgbClr val="333333"/>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077795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7335" y="98072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Some key policy documents</a:t>
            </a:r>
            <a:endParaRPr lang="en-AU" altLang="en-US" sz="2100" b="1" dirty="0">
              <a:solidFill>
                <a:schemeClr val="bg1"/>
              </a:solidFill>
              <a:ea typeface="Tahoma" panose="020B0604030504040204" pitchFamily="34" charset="0"/>
              <a:cs typeface="Tahoma" panose="020B0604030504040204"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335" y="2348880"/>
            <a:ext cx="8630854" cy="3772426"/>
          </a:xfrm>
          <a:prstGeom prst="rect">
            <a:avLst/>
          </a:prstGeom>
        </p:spPr>
      </p:pic>
      <p:sp>
        <p:nvSpPr>
          <p:cNvPr id="11" name="Rectangle 10"/>
          <p:cNvSpPr/>
          <p:nvPr/>
        </p:nvSpPr>
        <p:spPr>
          <a:xfrm>
            <a:off x="5076056" y="1414517"/>
            <a:ext cx="3656459" cy="646331"/>
          </a:xfrm>
          <a:prstGeom prst="rect">
            <a:avLst/>
          </a:prstGeom>
        </p:spPr>
        <p:txBody>
          <a:bodyPr wrap="square">
            <a:spAutoFit/>
          </a:bodyPr>
          <a:lstStyle/>
          <a:p>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Australia’s Cyber 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Cyber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 Action plan and metrics</a:t>
            </a:r>
            <a:endParaRPr lang="en-AU" dirty="0">
              <a:solidFill>
                <a:srgbClr val="333333"/>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932547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a:extLst>
              <a:ext uri="{FF2B5EF4-FFF2-40B4-BE49-F238E27FC236}">
                <a16:creationId xmlns:a16="http://schemas.microsoft.com/office/drawing/2014/main" id="{FE8025D3-DCD7-472A-B7ED-0FA42669E867}"/>
              </a:ext>
            </a:extLst>
          </p:cNvPr>
          <p:cNvSpPr>
            <a:spLocks noChangeArrowheads="1"/>
          </p:cNvSpPr>
          <p:nvPr/>
        </p:nvSpPr>
        <p:spPr bwMode="auto">
          <a:xfrm>
            <a:off x="447335" y="980728"/>
            <a:ext cx="5832872"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defRPr>
            </a:lvl9pPr>
          </a:lstStyle>
          <a:p>
            <a:pPr marL="214313" indent="-214313" defTabSz="342900">
              <a:spcAft>
                <a:spcPts val="450"/>
              </a:spcAft>
              <a:buClr>
                <a:prstClr val="white"/>
              </a:buClr>
              <a:buSzPct val="80000"/>
              <a:buFont typeface="Wingdings 3" panose="05040102010807070707" pitchFamily="18" charset="2"/>
              <a:buChar char=""/>
              <a:defRPr/>
            </a:pPr>
            <a:r>
              <a:rPr lang="en-AU" altLang="en-US" sz="2100" b="1" dirty="0" smtClean="0">
                <a:solidFill>
                  <a:schemeClr val="bg1"/>
                </a:solidFill>
                <a:ea typeface="Tahoma" panose="020B0604030504040204" pitchFamily="34" charset="0"/>
                <a:cs typeface="Tahoma" panose="020B0604030504040204" pitchFamily="34" charset="0"/>
              </a:rPr>
              <a:t>Some key policy documents</a:t>
            </a:r>
            <a:endParaRPr lang="en-AU" altLang="en-US" sz="2100" b="1" dirty="0">
              <a:solidFill>
                <a:schemeClr val="bg1"/>
              </a:solidFill>
              <a:ea typeface="Tahoma" panose="020B0604030504040204" pitchFamily="34" charset="0"/>
              <a:cs typeface="Tahoma" panose="020B0604030504040204" pitchFamily="34" charset="0"/>
            </a:endParaRPr>
          </a:p>
        </p:txBody>
      </p:sp>
      <p:sp>
        <p:nvSpPr>
          <p:cNvPr id="5" name="Rectangle 4"/>
          <p:cNvSpPr/>
          <p:nvPr/>
        </p:nvSpPr>
        <p:spPr>
          <a:xfrm>
            <a:off x="5076056" y="1412776"/>
            <a:ext cx="3656459" cy="646331"/>
          </a:xfrm>
          <a:prstGeom prst="rect">
            <a:avLst/>
          </a:prstGeom>
        </p:spPr>
        <p:txBody>
          <a:bodyPr wrap="square">
            <a:spAutoFit/>
          </a:bodyPr>
          <a:lstStyle/>
          <a:p>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Australia’s Cyber 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Cyber </a:t>
            </a:r>
            <a:r>
              <a:rPr lang="en-AU" dirty="0">
                <a:solidFill>
                  <a:srgbClr val="333333"/>
                </a:solidFill>
                <a:latin typeface="Tahoma" panose="020B0604030504040204" pitchFamily="34" charset="0"/>
                <a:ea typeface="Tahoma" panose="020B0604030504040204" pitchFamily="34" charset="0"/>
                <a:cs typeface="Tahoma" panose="020B0604030504040204" pitchFamily="34" charset="0"/>
              </a:rPr>
              <a:t>Security </a:t>
            </a:r>
            <a:r>
              <a:rPr lang="en-AU" dirty="0" smtClean="0">
                <a:solidFill>
                  <a:srgbClr val="333333"/>
                </a:solidFill>
                <a:latin typeface="Tahoma" panose="020B0604030504040204" pitchFamily="34" charset="0"/>
                <a:ea typeface="Tahoma" panose="020B0604030504040204" pitchFamily="34" charset="0"/>
                <a:cs typeface="Tahoma" panose="020B0604030504040204" pitchFamily="34" charset="0"/>
              </a:rPr>
              <a:t>– Action plan and metrics</a:t>
            </a:r>
            <a:endParaRPr lang="en-AU" dirty="0">
              <a:solidFill>
                <a:srgbClr val="333333"/>
              </a:solidFill>
              <a:latin typeface="Tahoma" panose="020B0604030504040204" pitchFamily="34" charset="0"/>
              <a:ea typeface="Tahoma" panose="020B0604030504040204" pitchFamily="34" charset="0"/>
              <a:cs typeface="Tahoma" panose="020B0604030504040204" pitchFamily="34"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335" y="2030994"/>
            <a:ext cx="6467195" cy="4104456"/>
          </a:xfrm>
          <a:prstGeom prst="rect">
            <a:avLst/>
          </a:prstGeom>
        </p:spPr>
      </p:pic>
    </p:spTree>
    <p:extLst>
      <p:ext uri="{BB962C8B-B14F-4D97-AF65-F5344CB8AC3E}">
        <p14:creationId xmlns:p14="http://schemas.microsoft.com/office/powerpoint/2010/main" val="747968396"/>
      </p:ext>
    </p:extLst>
  </p:cSld>
  <p:clrMapOvr>
    <a:masterClrMapping/>
  </p:clrMapOvr>
  <p:timing>
    <p:tnLst>
      <p:par>
        <p:cTn id="1" dur="indefinite" restart="never" nodeType="tmRoot"/>
      </p:par>
    </p:tnLst>
  </p:timing>
</p:sld>
</file>

<file path=ppt/theme/theme1.xml><?xml version="1.0" encoding="utf-8"?>
<a:theme xmlns:a="http://schemas.openxmlformats.org/drawingml/2006/main" name="ANUPowerpointTemplate2010">
  <a:themeElements>
    <a:clrScheme name="ANU2018">
      <a:dk1>
        <a:srgbClr val="000000"/>
      </a:dk1>
      <a:lt1>
        <a:srgbClr val="000000"/>
      </a:lt1>
      <a:dk2>
        <a:srgbClr val="FFFFFF"/>
      </a:dk2>
      <a:lt2>
        <a:srgbClr val="FFFFFF"/>
      </a:lt2>
      <a:accent1>
        <a:srgbClr val="55707D"/>
      </a:accent1>
      <a:accent2>
        <a:srgbClr val="6C4D23"/>
      </a:accent2>
      <a:accent3>
        <a:srgbClr val="AACCDC"/>
      </a:accent3>
      <a:accent4>
        <a:srgbClr val="B6A691"/>
      </a:accent4>
      <a:accent5>
        <a:srgbClr val="E3EEF3"/>
      </a:accent5>
      <a:accent6>
        <a:srgbClr val="DAD2C8"/>
      </a:accent6>
      <a:hlink>
        <a:srgbClr val="00549E"/>
      </a:hlink>
      <a:folHlink>
        <a:srgbClr val="00549E"/>
      </a:folHlink>
    </a:clrScheme>
    <a:fontScheme name="ANUPowerpointTemplate2010">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ANUPowerpointTemplate2010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NUPowerpointTemplate2010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NUPowerpointTemplate2010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NUPowerpointTemplate2010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NUPowerpointTemplate2010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NUPowerpointTemplate2010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NUPowerpointTemplate2010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NUPowerpointTemplate2010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NUPowerpointTemplate2010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NUPowerpointTemplate2010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NUPowerpointTemplate2010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NUPowerpointTemplate2010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16775</TotalTime>
  <Words>2674</Words>
  <Application>Microsoft Office PowerPoint</Application>
  <PresentationFormat>On-screen Show (4:3)</PresentationFormat>
  <Paragraphs>168</Paragraphs>
  <Slides>38</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Arial</vt:lpstr>
      <vt:lpstr>Calibri</vt:lpstr>
      <vt:lpstr>Calibri Light</vt:lpstr>
      <vt:lpstr>HelveticaNeueLT Std</vt:lpstr>
      <vt:lpstr>HelveticaNeueLT Std Lt</vt:lpstr>
      <vt:lpstr>Tahoma</vt:lpstr>
      <vt:lpstr>Times New Roman</vt:lpstr>
      <vt:lpstr>Wingdings 3</vt:lpstr>
      <vt:lpstr>ANUPowerpointTemplate2010</vt:lpstr>
      <vt:lpstr>Cyber Security and Australia's Law and Policy Patchwork  LAWS8077 – CYBER LAW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The Australian National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u4031391</dc:creator>
  <cp:lastModifiedBy>Damian Clifford</cp:lastModifiedBy>
  <cp:revision>257</cp:revision>
  <dcterms:created xsi:type="dcterms:W3CDTF">2010-10-19T05:25:31Z</dcterms:created>
  <dcterms:modified xsi:type="dcterms:W3CDTF">2022-04-14T04:01:33Z</dcterms:modified>
</cp:coreProperties>
</file>

<file path=docProps/thumbnail.jpeg>
</file>